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D72FD-694F-4BA7-934E-C7CE097410CC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D0D8C-07E5-417E-B358-C7CC6C69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7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spc="-10" dirty="0">
                <a:solidFill>
                  <a:prstClr val="black"/>
                </a:solidFill>
              </a:rPr>
              <a:pPr marL="25400"/>
              <a:t>‹#›</a:t>
            </a:fld>
            <a:endParaRPr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005826" y="106362"/>
            <a:ext cx="887412" cy="785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spc="-10" dirty="0">
                <a:solidFill>
                  <a:prstClr val="black"/>
                </a:solidFill>
              </a:rPr>
              <a:pPr marL="25400"/>
              <a:t>‹#›</a:t>
            </a:fld>
            <a:endParaRPr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005826" y="106362"/>
            <a:ext cx="887412" cy="785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spc="-10" dirty="0">
                <a:solidFill>
                  <a:prstClr val="black"/>
                </a:solidFill>
              </a:rPr>
              <a:pPr marL="25400"/>
              <a:t>‹#›</a:t>
            </a:fld>
            <a:endParaRPr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9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spc="-10" dirty="0">
                <a:solidFill>
                  <a:prstClr val="black"/>
                </a:solidFill>
              </a:rPr>
              <a:pPr marL="25400"/>
              <a:t>‹#›</a:t>
            </a:fld>
            <a:endParaRPr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spc="-10" dirty="0">
                <a:solidFill>
                  <a:prstClr val="black"/>
                </a:solidFill>
              </a:rPr>
              <a:pPr marL="25400"/>
              <a:t>‹#›</a:t>
            </a:fld>
            <a:endParaRPr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8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005826" y="106362"/>
            <a:ext cx="887412" cy="7858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2200" y="204239"/>
            <a:ext cx="6959600" cy="585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9374" y="2000305"/>
            <a:ext cx="7985251" cy="2480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17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5817" y="6577904"/>
            <a:ext cx="1911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spc="-10" dirty="0">
                <a:solidFill>
                  <a:prstClr val="black"/>
                </a:solidFill>
              </a:rPr>
              <a:pPr marL="25400"/>
              <a:t>‹#›</a:t>
            </a:fld>
            <a:endParaRPr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0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68373" y="1281811"/>
            <a:ext cx="3817620" cy="0"/>
          </a:xfrm>
          <a:custGeom>
            <a:avLst/>
            <a:gdLst/>
            <a:ahLst/>
            <a:cxnLst/>
            <a:rect l="l" t="t" r="r" b="b"/>
            <a:pathLst>
              <a:path w="3817620">
                <a:moveTo>
                  <a:pt x="0" y="0"/>
                </a:moveTo>
                <a:lnTo>
                  <a:pt x="3817239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3568" y="1281302"/>
            <a:ext cx="1656080" cy="0"/>
          </a:xfrm>
          <a:custGeom>
            <a:avLst/>
            <a:gdLst/>
            <a:ahLst/>
            <a:cxnLst/>
            <a:rect l="l" t="t" r="r" b="b"/>
            <a:pathLst>
              <a:path w="1656080">
                <a:moveTo>
                  <a:pt x="0" y="0"/>
                </a:moveTo>
                <a:lnTo>
                  <a:pt x="1655965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3962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3962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3962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3962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3962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3962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3962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3962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01239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01239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01239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301239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01239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01239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55663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55663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5663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5663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55663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5663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55663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55663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55663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5663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55663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55663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5663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55663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81216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1216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81216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81216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81216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1216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81216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81216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81216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81216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81216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1216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1216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81216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6768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06768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6768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6768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6768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6768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6768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6768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6768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6768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6768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06768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6768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06768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2308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32308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32308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32308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32308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2308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2308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32308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32308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32308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32308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32308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32308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32308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57860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57860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57860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57860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57860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57860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57860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57860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57860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57860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57860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57860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57860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57860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834003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834003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834003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834003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834003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3834003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834003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834003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834003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834003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834003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834003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834003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834003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08952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08952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08952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08952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08952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08952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08952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08952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08952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08952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408952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08952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08952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08952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34505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434505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34505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34505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34505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34505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34505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34505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34505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34505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434505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434505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434505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434505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7495031" y="2956560"/>
            <a:ext cx="242570" cy="279400"/>
          </a:xfrm>
          <a:custGeom>
            <a:avLst/>
            <a:gdLst/>
            <a:ahLst/>
            <a:cxnLst/>
            <a:rect l="l" t="t" r="r" b="b"/>
            <a:pathLst>
              <a:path w="242570" h="279400">
                <a:moveTo>
                  <a:pt x="121920" y="0"/>
                </a:moveTo>
                <a:lnTo>
                  <a:pt x="242316" y="68579"/>
                </a:lnTo>
                <a:lnTo>
                  <a:pt x="242316" y="208787"/>
                </a:lnTo>
                <a:lnTo>
                  <a:pt x="121920" y="278891"/>
                </a:lnTo>
                <a:lnTo>
                  <a:pt x="0" y="208787"/>
                </a:lnTo>
                <a:lnTo>
                  <a:pt x="0" y="68579"/>
                </a:lnTo>
                <a:lnTo>
                  <a:pt x="121920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374635" y="2816351"/>
            <a:ext cx="485140" cy="559435"/>
          </a:xfrm>
          <a:custGeom>
            <a:avLst/>
            <a:gdLst/>
            <a:ahLst/>
            <a:cxnLst/>
            <a:rect l="l" t="t" r="r" b="b"/>
            <a:pathLst>
              <a:path w="485140" h="559435">
                <a:moveTo>
                  <a:pt x="242316" y="0"/>
                </a:moveTo>
                <a:lnTo>
                  <a:pt x="484632" y="140208"/>
                </a:lnTo>
                <a:lnTo>
                  <a:pt x="484632" y="419100"/>
                </a:lnTo>
                <a:lnTo>
                  <a:pt x="242316" y="559308"/>
                </a:lnTo>
                <a:lnTo>
                  <a:pt x="0" y="419100"/>
                </a:lnTo>
                <a:lnTo>
                  <a:pt x="0" y="140208"/>
                </a:lnTo>
                <a:lnTo>
                  <a:pt x="242316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252716" y="2676144"/>
            <a:ext cx="727075" cy="840105"/>
          </a:xfrm>
          <a:custGeom>
            <a:avLst/>
            <a:gdLst/>
            <a:ahLst/>
            <a:cxnLst/>
            <a:rect l="l" t="t" r="r" b="b"/>
            <a:pathLst>
              <a:path w="727075" h="840104">
                <a:moveTo>
                  <a:pt x="364235" y="0"/>
                </a:moveTo>
                <a:lnTo>
                  <a:pt x="726948" y="210311"/>
                </a:lnTo>
                <a:lnTo>
                  <a:pt x="726948" y="629411"/>
                </a:lnTo>
                <a:lnTo>
                  <a:pt x="364235" y="839723"/>
                </a:lnTo>
                <a:lnTo>
                  <a:pt x="0" y="629411"/>
                </a:lnTo>
                <a:lnTo>
                  <a:pt x="0" y="210311"/>
                </a:lnTo>
                <a:lnTo>
                  <a:pt x="364235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132319" y="2535935"/>
            <a:ext cx="969644" cy="1120140"/>
          </a:xfrm>
          <a:custGeom>
            <a:avLst/>
            <a:gdLst/>
            <a:ahLst/>
            <a:cxnLst/>
            <a:rect l="l" t="t" r="r" b="b"/>
            <a:pathLst>
              <a:path w="969645" h="1120139">
                <a:moveTo>
                  <a:pt x="484631" y="0"/>
                </a:moveTo>
                <a:lnTo>
                  <a:pt x="969263" y="280415"/>
                </a:lnTo>
                <a:lnTo>
                  <a:pt x="969263" y="839724"/>
                </a:lnTo>
                <a:lnTo>
                  <a:pt x="484631" y="1120139"/>
                </a:lnTo>
                <a:lnTo>
                  <a:pt x="0" y="839724"/>
                </a:lnTo>
                <a:lnTo>
                  <a:pt x="0" y="280415"/>
                </a:lnTo>
                <a:lnTo>
                  <a:pt x="484631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10400" y="2395727"/>
            <a:ext cx="1211580" cy="1400810"/>
          </a:xfrm>
          <a:custGeom>
            <a:avLst/>
            <a:gdLst/>
            <a:ahLst/>
            <a:cxnLst/>
            <a:rect l="l" t="t" r="r" b="b"/>
            <a:pathLst>
              <a:path w="1211579" h="1400810">
                <a:moveTo>
                  <a:pt x="606551" y="0"/>
                </a:moveTo>
                <a:lnTo>
                  <a:pt x="1211579" y="350520"/>
                </a:lnTo>
                <a:lnTo>
                  <a:pt x="1211579" y="1050036"/>
                </a:lnTo>
                <a:lnTo>
                  <a:pt x="606551" y="1400556"/>
                </a:lnTo>
                <a:lnTo>
                  <a:pt x="0" y="1050036"/>
                </a:lnTo>
                <a:lnTo>
                  <a:pt x="0" y="350520"/>
                </a:lnTo>
                <a:lnTo>
                  <a:pt x="606551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890004" y="2255520"/>
            <a:ext cx="1454150" cy="1679575"/>
          </a:xfrm>
          <a:custGeom>
            <a:avLst/>
            <a:gdLst/>
            <a:ahLst/>
            <a:cxnLst/>
            <a:rect l="l" t="t" r="r" b="b"/>
            <a:pathLst>
              <a:path w="1454150" h="1679575">
                <a:moveTo>
                  <a:pt x="726948" y="0"/>
                </a:moveTo>
                <a:lnTo>
                  <a:pt x="1453896" y="420624"/>
                </a:lnTo>
                <a:lnTo>
                  <a:pt x="1453896" y="1260347"/>
                </a:lnTo>
                <a:lnTo>
                  <a:pt x="726948" y="1679447"/>
                </a:lnTo>
                <a:lnTo>
                  <a:pt x="0" y="1260347"/>
                </a:lnTo>
                <a:lnTo>
                  <a:pt x="0" y="420624"/>
                </a:lnTo>
                <a:lnTo>
                  <a:pt x="726948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6768083" y="2116835"/>
            <a:ext cx="1696720" cy="1958339"/>
          </a:xfrm>
          <a:custGeom>
            <a:avLst/>
            <a:gdLst/>
            <a:ahLst/>
            <a:cxnLst/>
            <a:rect l="l" t="t" r="r" b="b"/>
            <a:pathLst>
              <a:path w="1696720" h="1958339">
                <a:moveTo>
                  <a:pt x="848868" y="0"/>
                </a:moveTo>
                <a:lnTo>
                  <a:pt x="1696212" y="489203"/>
                </a:lnTo>
                <a:lnTo>
                  <a:pt x="1696212" y="1469136"/>
                </a:lnTo>
                <a:lnTo>
                  <a:pt x="848868" y="1958339"/>
                </a:lnTo>
                <a:lnTo>
                  <a:pt x="0" y="1469136"/>
                </a:lnTo>
                <a:lnTo>
                  <a:pt x="0" y="489203"/>
                </a:lnTo>
                <a:lnTo>
                  <a:pt x="848868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646164" y="1976627"/>
            <a:ext cx="1940560" cy="2239010"/>
          </a:xfrm>
          <a:custGeom>
            <a:avLst/>
            <a:gdLst/>
            <a:ahLst/>
            <a:cxnLst/>
            <a:rect l="l" t="t" r="r" b="b"/>
            <a:pathLst>
              <a:path w="1940559" h="2239010">
                <a:moveTo>
                  <a:pt x="970787" y="0"/>
                </a:moveTo>
                <a:lnTo>
                  <a:pt x="1940052" y="559308"/>
                </a:lnTo>
                <a:lnTo>
                  <a:pt x="1940052" y="1679448"/>
                </a:lnTo>
                <a:lnTo>
                  <a:pt x="970787" y="2238756"/>
                </a:lnTo>
                <a:lnTo>
                  <a:pt x="0" y="1679448"/>
                </a:lnTo>
                <a:lnTo>
                  <a:pt x="0" y="559308"/>
                </a:lnTo>
                <a:lnTo>
                  <a:pt x="970787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525768" y="1836420"/>
            <a:ext cx="2182495" cy="2519680"/>
          </a:xfrm>
          <a:custGeom>
            <a:avLst/>
            <a:gdLst/>
            <a:ahLst/>
            <a:cxnLst/>
            <a:rect l="l" t="t" r="r" b="b"/>
            <a:pathLst>
              <a:path w="2182495" h="2519679">
                <a:moveTo>
                  <a:pt x="1091183" y="0"/>
                </a:moveTo>
                <a:lnTo>
                  <a:pt x="2182367" y="629412"/>
                </a:lnTo>
                <a:lnTo>
                  <a:pt x="2182367" y="1889759"/>
                </a:lnTo>
                <a:lnTo>
                  <a:pt x="1091183" y="2519172"/>
                </a:lnTo>
                <a:lnTo>
                  <a:pt x="0" y="1889759"/>
                </a:lnTo>
                <a:lnTo>
                  <a:pt x="0" y="629412"/>
                </a:lnTo>
                <a:lnTo>
                  <a:pt x="1091183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403847" y="1696211"/>
            <a:ext cx="2425065" cy="2799715"/>
          </a:xfrm>
          <a:custGeom>
            <a:avLst/>
            <a:gdLst/>
            <a:ahLst/>
            <a:cxnLst/>
            <a:rect l="l" t="t" r="r" b="b"/>
            <a:pathLst>
              <a:path w="2425065" h="2799715">
                <a:moveTo>
                  <a:pt x="1213103" y="0"/>
                </a:moveTo>
                <a:lnTo>
                  <a:pt x="2424683" y="699515"/>
                </a:lnTo>
                <a:lnTo>
                  <a:pt x="2424683" y="2100072"/>
                </a:lnTo>
                <a:lnTo>
                  <a:pt x="1213103" y="2799588"/>
                </a:lnTo>
                <a:lnTo>
                  <a:pt x="0" y="2100072"/>
                </a:lnTo>
                <a:lnTo>
                  <a:pt x="0" y="699515"/>
                </a:lnTo>
                <a:lnTo>
                  <a:pt x="1213103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616952" y="1696211"/>
            <a:ext cx="0" cy="2799715"/>
          </a:xfrm>
          <a:custGeom>
            <a:avLst/>
            <a:gdLst/>
            <a:ahLst/>
            <a:cxnLst/>
            <a:rect l="l" t="t" r="r" b="b"/>
            <a:pathLst>
              <a:path h="2799715">
                <a:moveTo>
                  <a:pt x="0" y="0"/>
                </a:moveTo>
                <a:lnTo>
                  <a:pt x="0" y="2799588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616952" y="2395727"/>
            <a:ext cx="1211580" cy="699770"/>
          </a:xfrm>
          <a:custGeom>
            <a:avLst/>
            <a:gdLst/>
            <a:ahLst/>
            <a:cxnLst/>
            <a:rect l="l" t="t" r="r" b="b"/>
            <a:pathLst>
              <a:path w="1211579" h="699769">
                <a:moveTo>
                  <a:pt x="0" y="699516"/>
                </a:moveTo>
                <a:lnTo>
                  <a:pt x="1211579" y="0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7616952" y="3095244"/>
            <a:ext cx="1211580" cy="701040"/>
          </a:xfrm>
          <a:custGeom>
            <a:avLst/>
            <a:gdLst/>
            <a:ahLst/>
            <a:cxnLst/>
            <a:rect l="l" t="t" r="r" b="b"/>
            <a:pathLst>
              <a:path w="1211579" h="701039">
                <a:moveTo>
                  <a:pt x="0" y="0"/>
                </a:moveTo>
                <a:lnTo>
                  <a:pt x="1211579" y="701039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6403847" y="3095244"/>
            <a:ext cx="1213485" cy="701040"/>
          </a:xfrm>
          <a:custGeom>
            <a:avLst/>
            <a:gdLst/>
            <a:ahLst/>
            <a:cxnLst/>
            <a:rect l="l" t="t" r="r" b="b"/>
            <a:pathLst>
              <a:path w="1213484" h="701039">
                <a:moveTo>
                  <a:pt x="1213103" y="0"/>
                </a:moveTo>
                <a:lnTo>
                  <a:pt x="0" y="701039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6403847" y="2395727"/>
            <a:ext cx="1213485" cy="699770"/>
          </a:xfrm>
          <a:custGeom>
            <a:avLst/>
            <a:gdLst/>
            <a:ahLst/>
            <a:cxnLst/>
            <a:rect l="l" t="t" r="r" b="b"/>
            <a:pathLst>
              <a:path w="1213484" h="699769">
                <a:moveTo>
                  <a:pt x="1213103" y="699516"/>
                </a:moveTo>
                <a:lnTo>
                  <a:pt x="0" y="0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6646164" y="1976627"/>
            <a:ext cx="1940560" cy="2239010"/>
          </a:xfrm>
          <a:custGeom>
            <a:avLst/>
            <a:gdLst/>
            <a:ahLst/>
            <a:cxnLst/>
            <a:rect l="l" t="t" r="r" b="b"/>
            <a:pathLst>
              <a:path w="1940559" h="2239010">
                <a:moveTo>
                  <a:pt x="0" y="559308"/>
                </a:moveTo>
                <a:lnTo>
                  <a:pt x="970787" y="0"/>
                </a:lnTo>
                <a:lnTo>
                  <a:pt x="1940052" y="559308"/>
                </a:lnTo>
                <a:lnTo>
                  <a:pt x="1940052" y="1679448"/>
                </a:lnTo>
                <a:lnTo>
                  <a:pt x="970787" y="2238756"/>
                </a:lnTo>
                <a:lnTo>
                  <a:pt x="0" y="1679448"/>
                </a:lnTo>
                <a:lnTo>
                  <a:pt x="0" y="559308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584968" y="1945870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584968" y="1945870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8554232" y="250517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8554232" y="250517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8554232" y="362531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8554232" y="362531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7584968" y="4184626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7584968" y="4184626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6618245" y="362442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24109" y="0"/>
                </a:moveTo>
                <a:lnTo>
                  <a:pt x="13652" y="4033"/>
                </a:lnTo>
                <a:lnTo>
                  <a:pt x="5525" y="12658"/>
                </a:lnTo>
                <a:lnTo>
                  <a:pt x="662" y="25972"/>
                </a:lnTo>
                <a:lnTo>
                  <a:pt x="0" y="44072"/>
                </a:lnTo>
                <a:lnTo>
                  <a:pt x="7501" y="54155"/>
                </a:lnTo>
                <a:lnTo>
                  <a:pt x="19637" y="60755"/>
                </a:lnTo>
                <a:lnTo>
                  <a:pt x="36103" y="62749"/>
                </a:lnTo>
                <a:lnTo>
                  <a:pt x="48359" y="56512"/>
                </a:lnTo>
                <a:lnTo>
                  <a:pt x="56787" y="45641"/>
                </a:lnTo>
                <a:lnTo>
                  <a:pt x="59922" y="31654"/>
                </a:lnTo>
                <a:lnTo>
                  <a:pt x="58120" y="21048"/>
                </a:lnTo>
                <a:lnTo>
                  <a:pt x="51165" y="10001"/>
                </a:lnTo>
                <a:lnTo>
                  <a:pt x="39606" y="2570"/>
                </a:lnTo>
                <a:lnTo>
                  <a:pt x="2410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618245" y="362442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59922" y="31654"/>
                </a:moveTo>
                <a:lnTo>
                  <a:pt x="56787" y="45641"/>
                </a:lnTo>
                <a:lnTo>
                  <a:pt x="48359" y="56512"/>
                </a:lnTo>
                <a:lnTo>
                  <a:pt x="36103" y="62749"/>
                </a:lnTo>
                <a:lnTo>
                  <a:pt x="19637" y="60755"/>
                </a:lnTo>
                <a:lnTo>
                  <a:pt x="7501" y="54155"/>
                </a:lnTo>
                <a:lnTo>
                  <a:pt x="0" y="44072"/>
                </a:lnTo>
                <a:lnTo>
                  <a:pt x="662" y="25972"/>
                </a:lnTo>
                <a:lnTo>
                  <a:pt x="5525" y="12658"/>
                </a:lnTo>
                <a:lnTo>
                  <a:pt x="13652" y="4033"/>
                </a:lnTo>
                <a:lnTo>
                  <a:pt x="24109" y="0"/>
                </a:lnTo>
                <a:lnTo>
                  <a:pt x="39606" y="2570"/>
                </a:lnTo>
                <a:lnTo>
                  <a:pt x="51165" y="10001"/>
                </a:lnTo>
                <a:lnTo>
                  <a:pt x="58120" y="21048"/>
                </a:lnTo>
                <a:lnTo>
                  <a:pt x="59922" y="31654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6618245" y="250428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24109" y="0"/>
                </a:moveTo>
                <a:lnTo>
                  <a:pt x="13652" y="4033"/>
                </a:lnTo>
                <a:lnTo>
                  <a:pt x="5525" y="12658"/>
                </a:lnTo>
                <a:lnTo>
                  <a:pt x="662" y="25972"/>
                </a:lnTo>
                <a:lnTo>
                  <a:pt x="0" y="44072"/>
                </a:lnTo>
                <a:lnTo>
                  <a:pt x="7501" y="54155"/>
                </a:lnTo>
                <a:lnTo>
                  <a:pt x="19637" y="60755"/>
                </a:lnTo>
                <a:lnTo>
                  <a:pt x="36103" y="62749"/>
                </a:lnTo>
                <a:lnTo>
                  <a:pt x="48359" y="56512"/>
                </a:lnTo>
                <a:lnTo>
                  <a:pt x="56787" y="45641"/>
                </a:lnTo>
                <a:lnTo>
                  <a:pt x="59922" y="31654"/>
                </a:lnTo>
                <a:lnTo>
                  <a:pt x="58120" y="21048"/>
                </a:lnTo>
                <a:lnTo>
                  <a:pt x="51165" y="10001"/>
                </a:lnTo>
                <a:lnTo>
                  <a:pt x="39606" y="2570"/>
                </a:lnTo>
                <a:lnTo>
                  <a:pt x="2410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6618245" y="250428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59922" y="31654"/>
                </a:moveTo>
                <a:lnTo>
                  <a:pt x="56787" y="45641"/>
                </a:lnTo>
                <a:lnTo>
                  <a:pt x="48359" y="56512"/>
                </a:lnTo>
                <a:lnTo>
                  <a:pt x="36103" y="62749"/>
                </a:lnTo>
                <a:lnTo>
                  <a:pt x="19637" y="60755"/>
                </a:lnTo>
                <a:lnTo>
                  <a:pt x="7501" y="54155"/>
                </a:lnTo>
                <a:lnTo>
                  <a:pt x="0" y="44072"/>
                </a:lnTo>
                <a:lnTo>
                  <a:pt x="662" y="25972"/>
                </a:lnTo>
                <a:lnTo>
                  <a:pt x="5525" y="12658"/>
                </a:lnTo>
                <a:lnTo>
                  <a:pt x="13652" y="4033"/>
                </a:lnTo>
                <a:lnTo>
                  <a:pt x="24109" y="0"/>
                </a:lnTo>
                <a:lnTo>
                  <a:pt x="39606" y="2570"/>
                </a:lnTo>
                <a:lnTo>
                  <a:pt x="51165" y="10001"/>
                </a:lnTo>
                <a:lnTo>
                  <a:pt x="58120" y="21048"/>
                </a:lnTo>
                <a:lnTo>
                  <a:pt x="59922" y="31654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6403847" y="1696211"/>
            <a:ext cx="2425065" cy="2799715"/>
          </a:xfrm>
          <a:custGeom>
            <a:avLst/>
            <a:gdLst/>
            <a:ahLst/>
            <a:cxnLst/>
            <a:rect l="l" t="t" r="r" b="b"/>
            <a:pathLst>
              <a:path w="2425065" h="2799715">
                <a:moveTo>
                  <a:pt x="0" y="699515"/>
                </a:moveTo>
                <a:lnTo>
                  <a:pt x="1213103" y="0"/>
                </a:lnTo>
                <a:lnTo>
                  <a:pt x="2424683" y="699515"/>
                </a:lnTo>
                <a:lnTo>
                  <a:pt x="2424683" y="2100072"/>
                </a:lnTo>
                <a:lnTo>
                  <a:pt x="1213103" y="2799588"/>
                </a:lnTo>
                <a:lnTo>
                  <a:pt x="0" y="2100072"/>
                </a:lnTo>
                <a:lnTo>
                  <a:pt x="0" y="699515"/>
                </a:lnTo>
              </a:path>
            </a:pathLst>
          </a:custGeom>
          <a:ln w="3175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8177783" y="44424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8267720" y="4411702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267720" y="4411702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6239636" y="1281302"/>
            <a:ext cx="2736215" cy="0"/>
          </a:xfrm>
          <a:custGeom>
            <a:avLst/>
            <a:gdLst/>
            <a:ahLst/>
            <a:cxnLst/>
            <a:rect l="l" t="t" r="r" b="b"/>
            <a:pathLst>
              <a:path w="2736215">
                <a:moveTo>
                  <a:pt x="0" y="0"/>
                </a:moveTo>
                <a:lnTo>
                  <a:pt x="2735961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91121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591121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591121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591121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591121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91121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591121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591121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591121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591121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91121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91121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591121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91121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ценка</a:t>
            </a:r>
            <a:r>
              <a:rPr lang="ru-RU" sz="1600" b="1" spc="1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ов</a:t>
            </a:r>
          </a:p>
          <a:p>
            <a:pPr marL="922019" marR="5080" indent="-909955" algn="ctr"/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Чек-лист 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60044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460044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460044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460044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60044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460044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460044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60044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60044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460044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460044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4600447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60044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460044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485597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4855971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485597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485597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85597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4855971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485597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85597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485597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485597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485597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85597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485597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485597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511149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511149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511149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511149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11149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511149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511149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11149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511149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511149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511149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11149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511149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511149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536689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536689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536689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5366892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536689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5366892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536689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536689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536689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536689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536689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536689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536689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536689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562241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562241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562241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562241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562241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562241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562241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562241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62241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562241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562241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562241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562241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562241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317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203568" y="5080149"/>
            <a:ext cx="8881110" cy="1440180"/>
          </a:xfrm>
          <a:prstGeom prst="rect">
            <a:avLst/>
          </a:prstGeom>
          <a:ln w="3175">
            <a:solidFill>
              <a:srgbClr val="A6A6A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830"/>
            <a:r>
              <a:rPr sz="1100" u="sng" spc="-3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u="sng" spc="-30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u="sng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u="sng" spc="-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ента</a:t>
            </a:r>
            <a:r>
              <a:rPr sz="1100" u="sng" spc="-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u="sng" spc="-10" dirty="0">
                <a:solidFill>
                  <a:srgbClr val="414142"/>
                </a:solidFill>
                <a:latin typeface="Arial"/>
                <a:cs typeface="Arial"/>
              </a:rPr>
              <a:t>ии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: 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1" name="object 271"/>
          <p:cNvSpPr/>
          <p:nvPr/>
        </p:nvSpPr>
        <p:spPr>
          <a:xfrm>
            <a:off x="2952969" y="6670173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81" y="0"/>
                </a:lnTo>
              </a:path>
            </a:pathLst>
          </a:custGeom>
          <a:ln w="9393">
            <a:solidFill>
              <a:srgbClr val="00307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2" name="object 272"/>
          <p:cNvSpPr/>
          <p:nvPr/>
        </p:nvSpPr>
        <p:spPr>
          <a:xfrm>
            <a:off x="5327392" y="6670173"/>
            <a:ext cx="2520950" cy="0"/>
          </a:xfrm>
          <a:custGeom>
            <a:avLst/>
            <a:gdLst/>
            <a:ahLst/>
            <a:cxnLst/>
            <a:rect l="l" t="t" r="r" b="b"/>
            <a:pathLst>
              <a:path w="2520950">
                <a:moveTo>
                  <a:pt x="0" y="0"/>
                </a:moveTo>
                <a:lnTo>
                  <a:pt x="2520659" y="0"/>
                </a:lnTo>
              </a:path>
            </a:pathLst>
          </a:custGeom>
          <a:ln w="9393">
            <a:solidFill>
              <a:srgbClr val="00307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graphicFrame>
        <p:nvGraphicFramePr>
          <p:cNvPr id="267" name="object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88699"/>
              </p:ext>
            </p:extLst>
          </p:nvPr>
        </p:nvGraphicFramePr>
        <p:xfrm>
          <a:off x="165493" y="1092607"/>
          <a:ext cx="8881096" cy="40878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8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84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3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14026">
                <a:tc gridSpan="2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278511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ые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этапы	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ые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R="53340" algn="r">
                        <a:lnSpc>
                          <a:spcPts val="1015"/>
                        </a:lnSpc>
                        <a:spcBef>
                          <a:spcPts val="675"/>
                        </a:spcBef>
                        <a:tabLst>
                          <a:tab pos="260985" algn="l"/>
                          <a:tab pos="516890" algn="l"/>
                          <a:tab pos="772160" algn="l"/>
                          <a:tab pos="1028065" algn="l"/>
                          <a:tab pos="1283335" algn="l"/>
                          <a:tab pos="1538605" algn="l"/>
                          <a:tab pos="1794510" algn="l"/>
                          <a:tab pos="2049780" algn="l"/>
                          <a:tab pos="2267585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	2	3	4	5	6	7	8	9	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0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sz="1100" spc="-13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  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" baseline="3819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200" b="1" baseline="3819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ре</a:t>
                      </a:r>
                      <a:endParaRPr sz="1200" baseline="38194" dirty="0">
                        <a:latin typeface="Arial"/>
                        <a:cs typeface="Arial"/>
                      </a:endParaRPr>
                    </a:p>
                    <a:p>
                      <a:pPr marR="30480" algn="r">
                        <a:lnSpc>
                          <a:spcPts val="655"/>
                        </a:lnSpc>
                      </a:pPr>
                      <a:r>
                        <a:rPr sz="8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800" b="1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8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05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50" spc="-10" dirty="0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Паспорт  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прое</a:t>
                      </a:r>
                      <a:r>
                        <a:rPr sz="1050" spc="5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050" spc="-5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AutoNum type="arabicPeriod" startAt="2"/>
                        <a:tabLst>
                          <a:tab pos="227965" algn="l"/>
                        </a:tabLst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Сбор и анализ </a:t>
                      </a: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данных</a:t>
                      </a:r>
                    </a:p>
                    <a:p>
                      <a:pPr marL="83820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  применением методик </a:t>
                      </a:r>
                    </a:p>
                    <a:p>
                      <a:pPr marL="83820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 marL="83820" marR="4247515">
                        <a:lnSpc>
                          <a:spcPct val="100000"/>
                        </a:lnSpc>
                        <a:spcBef>
                          <a:spcPts val="695"/>
                        </a:spcBef>
                        <a:buClr>
                          <a:srgbClr val="414142"/>
                        </a:buClr>
                        <a:buFont typeface="Franklin Gothic Book"/>
                        <a:buAutoNum type="arabicPeriod" startAt="3"/>
                        <a:tabLst>
                          <a:tab pos="227965" algn="l"/>
                        </a:tabLst>
                      </a:pP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артирование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те</a:t>
                      </a:r>
                      <a:r>
                        <a:rPr sz="1050" spc="5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ущего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ru-RU" sz="1050" spc="-35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сост</a:t>
                      </a:r>
                      <a:r>
                        <a:rPr sz="1050" spc="5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о</a:t>
                      </a:r>
                      <a:r>
                        <a:rPr sz="1050" spc="-1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я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ния</a:t>
                      </a:r>
                      <a:r>
                        <a:rPr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процесса</a:t>
                      </a:r>
                      <a:r>
                        <a:rPr sz="1050" spc="-4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(р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работ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4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СЦ</a:t>
                      </a:r>
                      <a:r>
                        <a:rPr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)</a:t>
                      </a:r>
                      <a:endParaRPr lang="ru-RU" sz="1050" dirty="0" smtClean="0">
                        <a:solidFill>
                          <a:srgbClr val="414142"/>
                        </a:solidFill>
                        <a:latin typeface="Franklin Gothic Book"/>
                        <a:cs typeface="Franklin Gothic Book"/>
                      </a:endParaRPr>
                    </a:p>
                    <a:p>
                      <a:pPr marL="83820" marR="4247515">
                        <a:lnSpc>
                          <a:spcPct val="100000"/>
                        </a:lnSpc>
                        <a:spcBef>
                          <a:spcPts val="695"/>
                        </a:spcBef>
                        <a:buClr>
                          <a:srgbClr val="414142"/>
                        </a:buClr>
                        <a:buFont typeface="Franklin Gothic Book"/>
                        <a:buAutoNum type="arabicPeriod" startAt="3"/>
                        <a:tabLst>
                          <a:tab pos="227965" algn="l"/>
                        </a:tabLst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Картирование</a:t>
                      </a: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целевого состояния (разработка ПСЦ)</a:t>
                      </a: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 marL="83820" marR="458279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endParaRPr lang="ru-RU" sz="1050" dirty="0" smtClean="0">
                        <a:solidFill>
                          <a:srgbClr val="414142"/>
                        </a:solidFill>
                        <a:latin typeface="Arial"/>
                        <a:cs typeface="Arial"/>
                      </a:endParaRPr>
                    </a:p>
                    <a:p>
                      <a:pPr marL="83820" marR="458279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5.Выработка  решений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AutoNum type="arabicPeriod" startAt="5"/>
                        <a:tabLst>
                          <a:tab pos="227965" algn="l"/>
                        </a:tabLst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Реали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ц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ия</a:t>
                      </a:r>
                      <a:r>
                        <a:rPr sz="1050" spc="-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плана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мероприятий</a:t>
                      </a:r>
                      <a:endParaRPr lang="ru-RU" sz="1050" dirty="0" smtClean="0">
                        <a:solidFill>
                          <a:srgbClr val="414142"/>
                        </a:solidFill>
                        <a:latin typeface="Franklin Gothic Book"/>
                        <a:cs typeface="Franklin Gothic Book"/>
                      </a:endParaRP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endParaRPr lang="ru-RU" sz="1050" dirty="0" smtClean="0">
                        <a:solidFill>
                          <a:srgbClr val="414142"/>
                        </a:solidFill>
                        <a:latin typeface="Franklin Gothic Book"/>
                        <a:cs typeface="Times New Roman"/>
                      </a:endParaRP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Times New Roman"/>
                        </a:rPr>
                        <a:t>6.</a:t>
                      </a: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Times New Roman"/>
                        </a:rPr>
                        <a:t> Продукт проекта</a:t>
                      </a: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али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ац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ста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34160">
                        <a:lnSpc>
                          <a:spcPts val="760"/>
                        </a:lnSpc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кр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ts val="1180"/>
                        </a:lnSpc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R="2540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L="160655" marR="4508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1292860" algn="l"/>
                          <a:tab pos="2522855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дв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	</a:t>
                      </a:r>
                      <a:r>
                        <a:rPr sz="900" baseline="-1851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80	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</a:t>
                      </a:r>
                      <a:r>
                        <a:rPr sz="1050" spc="-7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ке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spc="-7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1292860">
                        <a:lnSpc>
                          <a:spcPts val="455"/>
                        </a:lnSpc>
                        <a:tabLst>
                          <a:tab pos="2522855" algn="l"/>
                        </a:tabLst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70	</a:t>
                      </a:r>
                      <a:r>
                        <a:rPr sz="1050" spc="-7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50" spc="-7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spc="-15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1050" baseline="3968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ts val="685"/>
                        </a:lnSpc>
                        <a:spcBef>
                          <a:spcPts val="36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ts val="1225"/>
                        </a:lnSpc>
                        <a:tabLst>
                          <a:tab pos="1200785" algn="l"/>
                          <a:tab pos="2632075" algn="l"/>
                        </a:tabLst>
                      </a:pPr>
                      <a:r>
                        <a:rPr sz="1575" b="1" baseline="529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6	</a:t>
                      </a: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50	</a:t>
                      </a:r>
                      <a:r>
                        <a:rPr sz="1575" b="1" baseline="529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75" baseline="5291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1695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450" dirty="0">
                        <a:latin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ts val="1215"/>
                        </a:lnSpc>
                        <a:tabLst>
                          <a:tab pos="2632075" algn="l"/>
                        </a:tabLst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	3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R="17145" algn="ctr">
                        <a:lnSpc>
                          <a:spcPts val="795"/>
                        </a:lnSpc>
                        <a:tabLst>
                          <a:tab pos="2381250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Пл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	К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ар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45720" algn="ctr">
                        <a:lnSpc>
                          <a:spcPct val="100000"/>
                        </a:lnSpc>
                        <a:tabLst>
                          <a:tab pos="2426970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ме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й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48285" algn="r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Цель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ПА</a:t>
                      </a:r>
                      <a:r>
                        <a:rPr sz="7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 2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01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Ит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оговая</a:t>
                      </a:r>
                      <a:r>
                        <a:rPr sz="1050" spc="-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ка</a:t>
                      </a:r>
                      <a:r>
                        <a:rPr sz="105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а: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17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95817" y="6577904"/>
            <a:ext cx="3290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1</a:t>
            </a:fld>
            <a:endParaRPr sz="1400" b="1"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8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68373" y="1281811"/>
            <a:ext cx="3817620" cy="0"/>
          </a:xfrm>
          <a:custGeom>
            <a:avLst/>
            <a:gdLst/>
            <a:ahLst/>
            <a:cxnLst/>
            <a:rect l="l" t="t" r="r" b="b"/>
            <a:pathLst>
              <a:path w="3817620">
                <a:moveTo>
                  <a:pt x="0" y="0"/>
                </a:moveTo>
                <a:lnTo>
                  <a:pt x="3817239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3568" y="1281302"/>
            <a:ext cx="1656080" cy="0"/>
          </a:xfrm>
          <a:custGeom>
            <a:avLst/>
            <a:gdLst/>
            <a:ahLst/>
            <a:cxnLst/>
            <a:rect l="l" t="t" r="r" b="b"/>
            <a:pathLst>
              <a:path w="1656080">
                <a:moveTo>
                  <a:pt x="0" y="0"/>
                </a:moveTo>
                <a:lnTo>
                  <a:pt x="1655965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3962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3962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01239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5663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55663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55663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55663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5663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812160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812160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81216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812160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12160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6768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6768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6768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6768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6768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2308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323082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32308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32308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57860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57860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57860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834003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834003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08952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08952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089527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34505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34505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434505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7495031" y="2956560"/>
            <a:ext cx="242570" cy="279400"/>
          </a:xfrm>
          <a:custGeom>
            <a:avLst/>
            <a:gdLst/>
            <a:ahLst/>
            <a:cxnLst/>
            <a:rect l="l" t="t" r="r" b="b"/>
            <a:pathLst>
              <a:path w="242570" h="279400">
                <a:moveTo>
                  <a:pt x="121920" y="0"/>
                </a:moveTo>
                <a:lnTo>
                  <a:pt x="242316" y="68579"/>
                </a:lnTo>
                <a:lnTo>
                  <a:pt x="242316" y="208787"/>
                </a:lnTo>
                <a:lnTo>
                  <a:pt x="121920" y="278891"/>
                </a:lnTo>
                <a:lnTo>
                  <a:pt x="0" y="208787"/>
                </a:lnTo>
                <a:lnTo>
                  <a:pt x="0" y="68579"/>
                </a:lnTo>
                <a:lnTo>
                  <a:pt x="121920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374635" y="2816351"/>
            <a:ext cx="485140" cy="559435"/>
          </a:xfrm>
          <a:custGeom>
            <a:avLst/>
            <a:gdLst/>
            <a:ahLst/>
            <a:cxnLst/>
            <a:rect l="l" t="t" r="r" b="b"/>
            <a:pathLst>
              <a:path w="485140" h="559435">
                <a:moveTo>
                  <a:pt x="242316" y="0"/>
                </a:moveTo>
                <a:lnTo>
                  <a:pt x="484632" y="140208"/>
                </a:lnTo>
                <a:lnTo>
                  <a:pt x="484632" y="419100"/>
                </a:lnTo>
                <a:lnTo>
                  <a:pt x="242316" y="559308"/>
                </a:lnTo>
                <a:lnTo>
                  <a:pt x="0" y="419100"/>
                </a:lnTo>
                <a:lnTo>
                  <a:pt x="0" y="140208"/>
                </a:lnTo>
                <a:lnTo>
                  <a:pt x="242316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252716" y="2676144"/>
            <a:ext cx="727075" cy="840105"/>
          </a:xfrm>
          <a:custGeom>
            <a:avLst/>
            <a:gdLst/>
            <a:ahLst/>
            <a:cxnLst/>
            <a:rect l="l" t="t" r="r" b="b"/>
            <a:pathLst>
              <a:path w="727075" h="840104">
                <a:moveTo>
                  <a:pt x="364235" y="0"/>
                </a:moveTo>
                <a:lnTo>
                  <a:pt x="726948" y="210311"/>
                </a:lnTo>
                <a:lnTo>
                  <a:pt x="726948" y="629411"/>
                </a:lnTo>
                <a:lnTo>
                  <a:pt x="364235" y="839723"/>
                </a:lnTo>
                <a:lnTo>
                  <a:pt x="0" y="629411"/>
                </a:lnTo>
                <a:lnTo>
                  <a:pt x="0" y="210311"/>
                </a:lnTo>
                <a:lnTo>
                  <a:pt x="364235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132319" y="2535935"/>
            <a:ext cx="969644" cy="1120140"/>
          </a:xfrm>
          <a:custGeom>
            <a:avLst/>
            <a:gdLst/>
            <a:ahLst/>
            <a:cxnLst/>
            <a:rect l="l" t="t" r="r" b="b"/>
            <a:pathLst>
              <a:path w="969645" h="1120139">
                <a:moveTo>
                  <a:pt x="484631" y="0"/>
                </a:moveTo>
                <a:lnTo>
                  <a:pt x="969263" y="280415"/>
                </a:lnTo>
                <a:lnTo>
                  <a:pt x="969263" y="839724"/>
                </a:lnTo>
                <a:lnTo>
                  <a:pt x="484631" y="1120139"/>
                </a:lnTo>
                <a:lnTo>
                  <a:pt x="0" y="839724"/>
                </a:lnTo>
                <a:lnTo>
                  <a:pt x="0" y="280415"/>
                </a:lnTo>
                <a:lnTo>
                  <a:pt x="484631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10400" y="2395727"/>
            <a:ext cx="1211580" cy="1400810"/>
          </a:xfrm>
          <a:custGeom>
            <a:avLst/>
            <a:gdLst/>
            <a:ahLst/>
            <a:cxnLst/>
            <a:rect l="l" t="t" r="r" b="b"/>
            <a:pathLst>
              <a:path w="1211579" h="1400810">
                <a:moveTo>
                  <a:pt x="606551" y="0"/>
                </a:moveTo>
                <a:lnTo>
                  <a:pt x="1211579" y="350520"/>
                </a:lnTo>
                <a:lnTo>
                  <a:pt x="1211579" y="1050036"/>
                </a:lnTo>
                <a:lnTo>
                  <a:pt x="606551" y="1400556"/>
                </a:lnTo>
                <a:lnTo>
                  <a:pt x="0" y="1050036"/>
                </a:lnTo>
                <a:lnTo>
                  <a:pt x="0" y="350520"/>
                </a:lnTo>
                <a:lnTo>
                  <a:pt x="606551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890004" y="2255520"/>
            <a:ext cx="1454150" cy="1679575"/>
          </a:xfrm>
          <a:custGeom>
            <a:avLst/>
            <a:gdLst/>
            <a:ahLst/>
            <a:cxnLst/>
            <a:rect l="l" t="t" r="r" b="b"/>
            <a:pathLst>
              <a:path w="1454150" h="1679575">
                <a:moveTo>
                  <a:pt x="726948" y="0"/>
                </a:moveTo>
                <a:lnTo>
                  <a:pt x="1453896" y="420624"/>
                </a:lnTo>
                <a:lnTo>
                  <a:pt x="1453896" y="1260347"/>
                </a:lnTo>
                <a:lnTo>
                  <a:pt x="726948" y="1679447"/>
                </a:lnTo>
                <a:lnTo>
                  <a:pt x="0" y="1260347"/>
                </a:lnTo>
                <a:lnTo>
                  <a:pt x="0" y="420624"/>
                </a:lnTo>
                <a:lnTo>
                  <a:pt x="726948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6768083" y="2116835"/>
            <a:ext cx="1696720" cy="1958339"/>
          </a:xfrm>
          <a:custGeom>
            <a:avLst/>
            <a:gdLst/>
            <a:ahLst/>
            <a:cxnLst/>
            <a:rect l="l" t="t" r="r" b="b"/>
            <a:pathLst>
              <a:path w="1696720" h="1958339">
                <a:moveTo>
                  <a:pt x="848868" y="0"/>
                </a:moveTo>
                <a:lnTo>
                  <a:pt x="1696212" y="489203"/>
                </a:lnTo>
                <a:lnTo>
                  <a:pt x="1696212" y="1469136"/>
                </a:lnTo>
                <a:lnTo>
                  <a:pt x="848868" y="1958339"/>
                </a:lnTo>
                <a:lnTo>
                  <a:pt x="0" y="1469136"/>
                </a:lnTo>
                <a:lnTo>
                  <a:pt x="0" y="489203"/>
                </a:lnTo>
                <a:lnTo>
                  <a:pt x="848868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646164" y="1976627"/>
            <a:ext cx="1940560" cy="2239010"/>
          </a:xfrm>
          <a:custGeom>
            <a:avLst/>
            <a:gdLst/>
            <a:ahLst/>
            <a:cxnLst/>
            <a:rect l="l" t="t" r="r" b="b"/>
            <a:pathLst>
              <a:path w="1940559" h="2239010">
                <a:moveTo>
                  <a:pt x="970787" y="0"/>
                </a:moveTo>
                <a:lnTo>
                  <a:pt x="1940052" y="559308"/>
                </a:lnTo>
                <a:lnTo>
                  <a:pt x="1940052" y="1679448"/>
                </a:lnTo>
                <a:lnTo>
                  <a:pt x="970787" y="2238756"/>
                </a:lnTo>
                <a:lnTo>
                  <a:pt x="0" y="1679448"/>
                </a:lnTo>
                <a:lnTo>
                  <a:pt x="0" y="559308"/>
                </a:lnTo>
                <a:lnTo>
                  <a:pt x="970787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525768" y="1836420"/>
            <a:ext cx="2182495" cy="2519680"/>
          </a:xfrm>
          <a:custGeom>
            <a:avLst/>
            <a:gdLst/>
            <a:ahLst/>
            <a:cxnLst/>
            <a:rect l="l" t="t" r="r" b="b"/>
            <a:pathLst>
              <a:path w="2182495" h="2519679">
                <a:moveTo>
                  <a:pt x="1091183" y="0"/>
                </a:moveTo>
                <a:lnTo>
                  <a:pt x="2182367" y="629412"/>
                </a:lnTo>
                <a:lnTo>
                  <a:pt x="2182367" y="1889759"/>
                </a:lnTo>
                <a:lnTo>
                  <a:pt x="1091183" y="2519172"/>
                </a:lnTo>
                <a:lnTo>
                  <a:pt x="0" y="1889759"/>
                </a:lnTo>
                <a:lnTo>
                  <a:pt x="0" y="629412"/>
                </a:lnTo>
                <a:lnTo>
                  <a:pt x="1091183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403847" y="1696211"/>
            <a:ext cx="2425065" cy="2799715"/>
          </a:xfrm>
          <a:custGeom>
            <a:avLst/>
            <a:gdLst/>
            <a:ahLst/>
            <a:cxnLst/>
            <a:rect l="l" t="t" r="r" b="b"/>
            <a:pathLst>
              <a:path w="2425065" h="2799715">
                <a:moveTo>
                  <a:pt x="1213103" y="0"/>
                </a:moveTo>
                <a:lnTo>
                  <a:pt x="2424683" y="699515"/>
                </a:lnTo>
                <a:lnTo>
                  <a:pt x="2424683" y="2100072"/>
                </a:lnTo>
                <a:lnTo>
                  <a:pt x="1213103" y="2799588"/>
                </a:lnTo>
                <a:lnTo>
                  <a:pt x="0" y="2100072"/>
                </a:lnTo>
                <a:lnTo>
                  <a:pt x="0" y="699515"/>
                </a:lnTo>
                <a:lnTo>
                  <a:pt x="1213103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616952" y="1696211"/>
            <a:ext cx="0" cy="2799715"/>
          </a:xfrm>
          <a:custGeom>
            <a:avLst/>
            <a:gdLst/>
            <a:ahLst/>
            <a:cxnLst/>
            <a:rect l="l" t="t" r="r" b="b"/>
            <a:pathLst>
              <a:path h="2799715">
                <a:moveTo>
                  <a:pt x="0" y="0"/>
                </a:moveTo>
                <a:lnTo>
                  <a:pt x="0" y="2799588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616952" y="2395727"/>
            <a:ext cx="1211580" cy="699770"/>
          </a:xfrm>
          <a:custGeom>
            <a:avLst/>
            <a:gdLst/>
            <a:ahLst/>
            <a:cxnLst/>
            <a:rect l="l" t="t" r="r" b="b"/>
            <a:pathLst>
              <a:path w="1211579" h="699769">
                <a:moveTo>
                  <a:pt x="0" y="699516"/>
                </a:moveTo>
                <a:lnTo>
                  <a:pt x="1211579" y="0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7616952" y="3095244"/>
            <a:ext cx="1211580" cy="701040"/>
          </a:xfrm>
          <a:custGeom>
            <a:avLst/>
            <a:gdLst/>
            <a:ahLst/>
            <a:cxnLst/>
            <a:rect l="l" t="t" r="r" b="b"/>
            <a:pathLst>
              <a:path w="1211579" h="701039">
                <a:moveTo>
                  <a:pt x="0" y="0"/>
                </a:moveTo>
                <a:lnTo>
                  <a:pt x="1211579" y="701039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6403847" y="3095244"/>
            <a:ext cx="1213485" cy="701040"/>
          </a:xfrm>
          <a:custGeom>
            <a:avLst/>
            <a:gdLst/>
            <a:ahLst/>
            <a:cxnLst/>
            <a:rect l="l" t="t" r="r" b="b"/>
            <a:pathLst>
              <a:path w="1213484" h="701039">
                <a:moveTo>
                  <a:pt x="1213103" y="0"/>
                </a:moveTo>
                <a:lnTo>
                  <a:pt x="0" y="701039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6403847" y="2395727"/>
            <a:ext cx="1213485" cy="699770"/>
          </a:xfrm>
          <a:custGeom>
            <a:avLst/>
            <a:gdLst/>
            <a:ahLst/>
            <a:cxnLst/>
            <a:rect l="l" t="t" r="r" b="b"/>
            <a:pathLst>
              <a:path w="1213484" h="699769">
                <a:moveTo>
                  <a:pt x="1213103" y="699516"/>
                </a:moveTo>
                <a:lnTo>
                  <a:pt x="0" y="0"/>
                </a:lnTo>
              </a:path>
            </a:pathLst>
          </a:custGeom>
          <a:ln w="9144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6646164" y="1976627"/>
            <a:ext cx="1940560" cy="2239010"/>
          </a:xfrm>
          <a:custGeom>
            <a:avLst/>
            <a:gdLst/>
            <a:ahLst/>
            <a:cxnLst/>
            <a:rect l="l" t="t" r="r" b="b"/>
            <a:pathLst>
              <a:path w="1940559" h="2239010">
                <a:moveTo>
                  <a:pt x="0" y="559308"/>
                </a:moveTo>
                <a:lnTo>
                  <a:pt x="970787" y="0"/>
                </a:lnTo>
                <a:lnTo>
                  <a:pt x="1940052" y="559308"/>
                </a:lnTo>
                <a:lnTo>
                  <a:pt x="1940052" y="1679448"/>
                </a:lnTo>
                <a:lnTo>
                  <a:pt x="970787" y="2238756"/>
                </a:lnTo>
                <a:lnTo>
                  <a:pt x="0" y="1679448"/>
                </a:lnTo>
                <a:lnTo>
                  <a:pt x="0" y="559308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584968" y="1945870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584968" y="1945870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8554232" y="250517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8554232" y="250517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8554232" y="362531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8554232" y="362531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7584968" y="4184626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7584968" y="4184626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6618245" y="362442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24109" y="0"/>
                </a:moveTo>
                <a:lnTo>
                  <a:pt x="13652" y="4033"/>
                </a:lnTo>
                <a:lnTo>
                  <a:pt x="5525" y="12658"/>
                </a:lnTo>
                <a:lnTo>
                  <a:pt x="662" y="25972"/>
                </a:lnTo>
                <a:lnTo>
                  <a:pt x="0" y="44072"/>
                </a:lnTo>
                <a:lnTo>
                  <a:pt x="7501" y="54155"/>
                </a:lnTo>
                <a:lnTo>
                  <a:pt x="19637" y="60755"/>
                </a:lnTo>
                <a:lnTo>
                  <a:pt x="36103" y="62749"/>
                </a:lnTo>
                <a:lnTo>
                  <a:pt x="48359" y="56512"/>
                </a:lnTo>
                <a:lnTo>
                  <a:pt x="56787" y="45641"/>
                </a:lnTo>
                <a:lnTo>
                  <a:pt x="59922" y="31654"/>
                </a:lnTo>
                <a:lnTo>
                  <a:pt x="58120" y="21048"/>
                </a:lnTo>
                <a:lnTo>
                  <a:pt x="51165" y="10001"/>
                </a:lnTo>
                <a:lnTo>
                  <a:pt x="39606" y="2570"/>
                </a:lnTo>
                <a:lnTo>
                  <a:pt x="2410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618245" y="362442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59922" y="31654"/>
                </a:moveTo>
                <a:lnTo>
                  <a:pt x="56787" y="45641"/>
                </a:lnTo>
                <a:lnTo>
                  <a:pt x="48359" y="56512"/>
                </a:lnTo>
                <a:lnTo>
                  <a:pt x="36103" y="62749"/>
                </a:lnTo>
                <a:lnTo>
                  <a:pt x="19637" y="60755"/>
                </a:lnTo>
                <a:lnTo>
                  <a:pt x="7501" y="54155"/>
                </a:lnTo>
                <a:lnTo>
                  <a:pt x="0" y="44072"/>
                </a:lnTo>
                <a:lnTo>
                  <a:pt x="662" y="25972"/>
                </a:lnTo>
                <a:lnTo>
                  <a:pt x="5525" y="12658"/>
                </a:lnTo>
                <a:lnTo>
                  <a:pt x="13652" y="4033"/>
                </a:lnTo>
                <a:lnTo>
                  <a:pt x="24109" y="0"/>
                </a:lnTo>
                <a:lnTo>
                  <a:pt x="39606" y="2570"/>
                </a:lnTo>
                <a:lnTo>
                  <a:pt x="51165" y="10001"/>
                </a:lnTo>
                <a:lnTo>
                  <a:pt x="58120" y="21048"/>
                </a:lnTo>
                <a:lnTo>
                  <a:pt x="59922" y="31654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6618245" y="250428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24109" y="0"/>
                </a:moveTo>
                <a:lnTo>
                  <a:pt x="13652" y="4033"/>
                </a:lnTo>
                <a:lnTo>
                  <a:pt x="5525" y="12658"/>
                </a:lnTo>
                <a:lnTo>
                  <a:pt x="662" y="25972"/>
                </a:lnTo>
                <a:lnTo>
                  <a:pt x="0" y="44072"/>
                </a:lnTo>
                <a:lnTo>
                  <a:pt x="7501" y="54155"/>
                </a:lnTo>
                <a:lnTo>
                  <a:pt x="19637" y="60755"/>
                </a:lnTo>
                <a:lnTo>
                  <a:pt x="36103" y="62749"/>
                </a:lnTo>
                <a:lnTo>
                  <a:pt x="48359" y="56512"/>
                </a:lnTo>
                <a:lnTo>
                  <a:pt x="56787" y="45641"/>
                </a:lnTo>
                <a:lnTo>
                  <a:pt x="59922" y="31654"/>
                </a:lnTo>
                <a:lnTo>
                  <a:pt x="58120" y="21048"/>
                </a:lnTo>
                <a:lnTo>
                  <a:pt x="51165" y="10001"/>
                </a:lnTo>
                <a:lnTo>
                  <a:pt x="39606" y="2570"/>
                </a:lnTo>
                <a:lnTo>
                  <a:pt x="2410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6618245" y="2504281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4">
                <a:moveTo>
                  <a:pt x="59922" y="31654"/>
                </a:moveTo>
                <a:lnTo>
                  <a:pt x="56787" y="45641"/>
                </a:lnTo>
                <a:lnTo>
                  <a:pt x="48359" y="56512"/>
                </a:lnTo>
                <a:lnTo>
                  <a:pt x="36103" y="62749"/>
                </a:lnTo>
                <a:lnTo>
                  <a:pt x="19637" y="60755"/>
                </a:lnTo>
                <a:lnTo>
                  <a:pt x="7501" y="54155"/>
                </a:lnTo>
                <a:lnTo>
                  <a:pt x="0" y="44072"/>
                </a:lnTo>
                <a:lnTo>
                  <a:pt x="662" y="25972"/>
                </a:lnTo>
                <a:lnTo>
                  <a:pt x="5525" y="12658"/>
                </a:lnTo>
                <a:lnTo>
                  <a:pt x="13652" y="4033"/>
                </a:lnTo>
                <a:lnTo>
                  <a:pt x="24109" y="0"/>
                </a:lnTo>
                <a:lnTo>
                  <a:pt x="39606" y="2570"/>
                </a:lnTo>
                <a:lnTo>
                  <a:pt x="51165" y="10001"/>
                </a:lnTo>
                <a:lnTo>
                  <a:pt x="58120" y="21048"/>
                </a:lnTo>
                <a:lnTo>
                  <a:pt x="59922" y="31654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6403847" y="1696211"/>
            <a:ext cx="2425065" cy="2799715"/>
          </a:xfrm>
          <a:custGeom>
            <a:avLst/>
            <a:gdLst/>
            <a:ahLst/>
            <a:cxnLst/>
            <a:rect l="l" t="t" r="r" b="b"/>
            <a:pathLst>
              <a:path w="2425065" h="2799715">
                <a:moveTo>
                  <a:pt x="0" y="699515"/>
                </a:moveTo>
                <a:lnTo>
                  <a:pt x="1213103" y="0"/>
                </a:lnTo>
                <a:lnTo>
                  <a:pt x="2424683" y="699515"/>
                </a:lnTo>
                <a:lnTo>
                  <a:pt x="2424683" y="2100072"/>
                </a:lnTo>
                <a:lnTo>
                  <a:pt x="1213103" y="2799588"/>
                </a:lnTo>
                <a:lnTo>
                  <a:pt x="0" y="2100072"/>
                </a:lnTo>
                <a:lnTo>
                  <a:pt x="0" y="699515"/>
                </a:lnTo>
              </a:path>
            </a:pathLst>
          </a:custGeom>
          <a:ln w="3175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8177783" y="44424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8267720" y="4411702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23142" y="0"/>
                </a:moveTo>
                <a:lnTo>
                  <a:pt x="11199" y="6541"/>
                </a:lnTo>
                <a:lnTo>
                  <a:pt x="3022" y="17596"/>
                </a:lnTo>
                <a:lnTo>
                  <a:pt x="0" y="31924"/>
                </a:lnTo>
                <a:lnTo>
                  <a:pt x="2982" y="43942"/>
                </a:lnTo>
                <a:lnTo>
                  <a:pt x="10828" y="53622"/>
                </a:lnTo>
                <a:lnTo>
                  <a:pt x="23277" y="59903"/>
                </a:lnTo>
                <a:lnTo>
                  <a:pt x="40069" y="61727"/>
                </a:lnTo>
                <a:lnTo>
                  <a:pt x="52380" y="55404"/>
                </a:lnTo>
                <a:lnTo>
                  <a:pt x="60841" y="44593"/>
                </a:lnTo>
                <a:lnTo>
                  <a:pt x="63986" y="30757"/>
                </a:lnTo>
                <a:lnTo>
                  <a:pt x="63932" y="28891"/>
                </a:lnTo>
                <a:lnTo>
                  <a:pt x="60739" y="17126"/>
                </a:lnTo>
                <a:lnTo>
                  <a:pt x="52753" y="7700"/>
                </a:lnTo>
                <a:lnTo>
                  <a:pt x="40158" y="1646"/>
                </a:lnTo>
                <a:lnTo>
                  <a:pt x="2314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267720" y="4411702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29">
                <a:moveTo>
                  <a:pt x="63986" y="30757"/>
                </a:moveTo>
                <a:lnTo>
                  <a:pt x="60841" y="44593"/>
                </a:lnTo>
                <a:lnTo>
                  <a:pt x="52380" y="55404"/>
                </a:lnTo>
                <a:lnTo>
                  <a:pt x="40069" y="61727"/>
                </a:lnTo>
                <a:lnTo>
                  <a:pt x="23277" y="59903"/>
                </a:lnTo>
                <a:lnTo>
                  <a:pt x="10828" y="53622"/>
                </a:lnTo>
                <a:lnTo>
                  <a:pt x="2982" y="43942"/>
                </a:lnTo>
                <a:lnTo>
                  <a:pt x="0" y="31924"/>
                </a:lnTo>
                <a:lnTo>
                  <a:pt x="3022" y="17596"/>
                </a:lnTo>
                <a:lnTo>
                  <a:pt x="11199" y="6541"/>
                </a:lnTo>
                <a:lnTo>
                  <a:pt x="23142" y="0"/>
                </a:lnTo>
                <a:lnTo>
                  <a:pt x="40158" y="1646"/>
                </a:lnTo>
                <a:lnTo>
                  <a:pt x="52753" y="7700"/>
                </a:lnTo>
                <a:lnTo>
                  <a:pt x="60739" y="17126"/>
                </a:lnTo>
                <a:lnTo>
                  <a:pt x="63932" y="28891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6239636" y="1281302"/>
            <a:ext cx="2736215" cy="0"/>
          </a:xfrm>
          <a:custGeom>
            <a:avLst/>
            <a:gdLst/>
            <a:ahLst/>
            <a:cxnLst/>
            <a:rect l="l" t="t" r="r" b="b"/>
            <a:pathLst>
              <a:path w="2736215">
                <a:moveTo>
                  <a:pt x="0" y="0"/>
                </a:moveTo>
                <a:lnTo>
                  <a:pt x="2735961" y="0"/>
                </a:lnTo>
              </a:path>
            </a:pathLst>
          </a:custGeom>
          <a:ln w="9525">
            <a:solidFill>
              <a:srgbClr val="414142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91121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5911215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591121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5911215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591121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911215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591121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5911215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591121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5911215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91121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911215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591121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911215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ln w="12700">
            <a:solidFill>
              <a:srgbClr val="127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338958" y="432099"/>
            <a:ext cx="650938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>
                <a:solidFill>
                  <a:srgbClr val="003174"/>
                </a:solidFill>
                <a:latin typeface="Arial"/>
                <a:cs typeface="Arial"/>
              </a:rPr>
              <a:t>О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ценка</a:t>
            </a:r>
            <a:r>
              <a:rPr lang="ru-RU" sz="1600" b="1" spc="1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ов</a:t>
            </a:r>
          </a:p>
          <a:p>
            <a:pPr marL="922019" marR="5080" indent="-909955" algn="ctr"/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Чек-лист 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600447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4600447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600447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4600447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600447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4855971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4855971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4855971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4855971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4855971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5111496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5111496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111496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511149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511149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511149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5366892" y="156879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5366892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5366892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5366892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5622416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622416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5622416" y="4248365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5622416" y="4621491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29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203568" y="5080149"/>
            <a:ext cx="8881110" cy="1440180"/>
          </a:xfrm>
          <a:prstGeom prst="rect">
            <a:avLst/>
          </a:prstGeom>
          <a:ln w="3175">
            <a:solidFill>
              <a:srgbClr val="A6A6A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830"/>
            <a:r>
              <a:rPr sz="1100" u="sng" spc="-310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К</a:t>
            </a:r>
            <a:r>
              <a:rPr sz="1100" u="sng" spc="-305" dirty="0">
                <a:solidFill>
                  <a:srgbClr val="414142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о</a:t>
            </a:r>
            <a:r>
              <a:rPr sz="1100" u="sng" spc="-10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u="sng" spc="-5" dirty="0">
                <a:solidFill>
                  <a:srgbClr val="414142"/>
                </a:solidFill>
                <a:latin typeface="Arial"/>
                <a:cs typeface="Arial"/>
              </a:rPr>
              <a:t>м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ента</a:t>
            </a:r>
            <a:r>
              <a:rPr sz="1100" u="sng" spc="-5" dirty="0">
                <a:solidFill>
                  <a:srgbClr val="414142"/>
                </a:solidFill>
                <a:latin typeface="Arial"/>
                <a:cs typeface="Arial"/>
              </a:rPr>
              <a:t>р</a:t>
            </a:r>
            <a:r>
              <a:rPr sz="1100" u="sng" spc="-10" dirty="0">
                <a:solidFill>
                  <a:srgbClr val="414142"/>
                </a:solidFill>
                <a:latin typeface="Arial"/>
                <a:cs typeface="Arial"/>
              </a:rPr>
              <a:t>ии</a:t>
            </a:r>
            <a:r>
              <a:rPr sz="1100" u="sng" dirty="0">
                <a:solidFill>
                  <a:srgbClr val="414142"/>
                </a:solidFill>
                <a:latin typeface="Arial"/>
                <a:cs typeface="Arial"/>
              </a:rPr>
              <a:t>: 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1" name="object 271"/>
          <p:cNvSpPr/>
          <p:nvPr/>
        </p:nvSpPr>
        <p:spPr>
          <a:xfrm>
            <a:off x="2952969" y="6670173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81" y="0"/>
                </a:lnTo>
              </a:path>
            </a:pathLst>
          </a:custGeom>
          <a:ln w="9393">
            <a:solidFill>
              <a:srgbClr val="00307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2" name="object 272"/>
          <p:cNvSpPr/>
          <p:nvPr/>
        </p:nvSpPr>
        <p:spPr>
          <a:xfrm>
            <a:off x="5327392" y="6670173"/>
            <a:ext cx="2520950" cy="0"/>
          </a:xfrm>
          <a:custGeom>
            <a:avLst/>
            <a:gdLst/>
            <a:ahLst/>
            <a:cxnLst/>
            <a:rect l="l" t="t" r="r" b="b"/>
            <a:pathLst>
              <a:path w="2520950">
                <a:moveTo>
                  <a:pt x="0" y="0"/>
                </a:moveTo>
                <a:lnTo>
                  <a:pt x="2520659" y="0"/>
                </a:lnTo>
              </a:path>
            </a:pathLst>
          </a:custGeom>
          <a:ln w="9393">
            <a:solidFill>
              <a:srgbClr val="00307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graphicFrame>
        <p:nvGraphicFramePr>
          <p:cNvPr id="267" name="object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6790"/>
              </p:ext>
            </p:extLst>
          </p:nvPr>
        </p:nvGraphicFramePr>
        <p:xfrm>
          <a:off x="165493" y="1696212"/>
          <a:ext cx="5538838" cy="3081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8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81188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865242" y="5661735"/>
            <a:ext cx="2072323" cy="276999"/>
          </a:xfrm>
        </p:spPr>
        <p:txBody>
          <a:bodyPr/>
          <a:lstStyle/>
          <a:p>
            <a:r>
              <a:rPr lang="ru-RU" sz="900" dirty="0" smtClean="0"/>
              <a:t>Выполнено в соответствии с требованиями</a:t>
            </a:r>
            <a:endParaRPr lang="ru-RU" sz="900" dirty="0"/>
          </a:p>
        </p:txBody>
      </p:sp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2</a:t>
            </a:fld>
            <a:endParaRPr sz="1400" b="1" spc="-10" dirty="0">
              <a:solidFill>
                <a:prstClr val="black"/>
              </a:solidFill>
            </a:endParaRPr>
          </a:p>
        </p:txBody>
      </p:sp>
      <p:graphicFrame>
        <p:nvGraphicFramePr>
          <p:cNvPr id="122" name="object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64075"/>
              </p:ext>
            </p:extLst>
          </p:nvPr>
        </p:nvGraphicFramePr>
        <p:xfrm>
          <a:off x="165493" y="1092607"/>
          <a:ext cx="8881096" cy="40878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8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84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3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14026">
                <a:tc gridSpan="2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2785110" algn="l"/>
                        </a:tabLst>
                      </a:pP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ые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этапы	П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ове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яе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ые</a:t>
                      </a:r>
                      <a:r>
                        <a:rPr sz="110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ек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R="53340" algn="r">
                        <a:lnSpc>
                          <a:spcPts val="1015"/>
                        </a:lnSpc>
                        <a:spcBef>
                          <a:spcPts val="675"/>
                        </a:spcBef>
                        <a:tabLst>
                          <a:tab pos="260985" algn="l"/>
                          <a:tab pos="516890" algn="l"/>
                          <a:tab pos="772160" algn="l"/>
                          <a:tab pos="1028065" algn="l"/>
                          <a:tab pos="1283335" algn="l"/>
                          <a:tab pos="1538605" algn="l"/>
                          <a:tab pos="1794510" algn="l"/>
                          <a:tab pos="2049780" algn="l"/>
                          <a:tab pos="2267585" algn="l"/>
                        </a:tabLst>
                      </a:pPr>
                      <a:r>
                        <a:rPr lang="ru-RU" sz="1200" b="1" spc="-7" baseline="38194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 1                                       2                                3                                4                  </a:t>
                      </a:r>
                      <a:r>
                        <a:rPr sz="1200" b="1" spc="-7" baseline="38194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200" b="1" baseline="38194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ре</a:t>
                      </a:r>
                      <a:endParaRPr sz="1200" baseline="38194" dirty="0">
                        <a:latin typeface="Arial"/>
                        <a:cs typeface="Arial"/>
                      </a:endParaRPr>
                    </a:p>
                    <a:p>
                      <a:pPr marR="30480" algn="r">
                        <a:lnSpc>
                          <a:spcPts val="655"/>
                        </a:lnSpc>
                      </a:pPr>
                      <a:r>
                        <a:rPr sz="8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800" b="1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80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050" spc="-2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50" spc="-10" dirty="0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Паспорт  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прое</a:t>
                      </a:r>
                      <a:r>
                        <a:rPr sz="1050" spc="5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050" spc="-5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        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AutoNum type="arabicPeriod" startAt="2"/>
                        <a:tabLst>
                          <a:tab pos="227965" algn="l"/>
                        </a:tabLst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Сбор и анализ </a:t>
                      </a: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данных</a:t>
                      </a:r>
                    </a:p>
                    <a:p>
                      <a:pPr marL="83820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r>
                        <a:rPr lang="ru-RU" sz="1050" baseline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  </a:t>
                      </a:r>
                      <a:r>
                        <a:rPr lang="ru-RU" sz="1050" baseline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применением </a:t>
                      </a: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методик </a:t>
                      </a:r>
                    </a:p>
                    <a:p>
                      <a:pPr marL="83820">
                        <a:lnSpc>
                          <a:spcPct val="1000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 marL="83820" marR="4247515">
                        <a:lnSpc>
                          <a:spcPct val="100000"/>
                        </a:lnSpc>
                        <a:spcBef>
                          <a:spcPts val="695"/>
                        </a:spcBef>
                        <a:buClr>
                          <a:srgbClr val="414142"/>
                        </a:buClr>
                        <a:buFont typeface="Franklin Gothic Book"/>
                        <a:buAutoNum type="arabicPeriod" startAt="3"/>
                        <a:tabLst>
                          <a:tab pos="227965" algn="l"/>
                        </a:tabLst>
                      </a:pP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артирование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те</a:t>
                      </a:r>
                      <a:r>
                        <a:rPr sz="1050" spc="5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ущего</a:t>
                      </a:r>
                      <a:r>
                        <a:rPr sz="1050" spc="-3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ru-RU" sz="1050" spc="-35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сост</a:t>
                      </a:r>
                      <a:r>
                        <a:rPr sz="1050" spc="5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о</a:t>
                      </a:r>
                      <a:r>
                        <a:rPr sz="1050" spc="-1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я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ния</a:t>
                      </a:r>
                      <a:r>
                        <a:rPr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процесса</a:t>
                      </a:r>
                      <a:r>
                        <a:rPr sz="1050" spc="-4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(р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работ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4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СЦ</a:t>
                      </a:r>
                      <a:r>
                        <a:rPr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)</a:t>
                      </a:r>
                      <a:endParaRPr lang="ru-RU" sz="1050" dirty="0" smtClean="0">
                        <a:solidFill>
                          <a:srgbClr val="414142"/>
                        </a:solidFill>
                        <a:latin typeface="Franklin Gothic Book"/>
                        <a:cs typeface="Franklin Gothic Book"/>
                      </a:endParaRPr>
                    </a:p>
                    <a:p>
                      <a:pPr marL="83820" marR="4247515">
                        <a:lnSpc>
                          <a:spcPct val="100000"/>
                        </a:lnSpc>
                        <a:spcBef>
                          <a:spcPts val="695"/>
                        </a:spcBef>
                        <a:buClr>
                          <a:srgbClr val="414142"/>
                        </a:buClr>
                        <a:buFont typeface="Franklin Gothic Book"/>
                        <a:buAutoNum type="arabicPeriod" startAt="3"/>
                        <a:tabLst>
                          <a:tab pos="227965" algn="l"/>
                        </a:tabLst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Картирование</a:t>
                      </a: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целевого состояния (разработка ПСЦ)</a:t>
                      </a:r>
                      <a:endParaRPr sz="1050" dirty="0">
                        <a:latin typeface="Franklin Gothic Book"/>
                        <a:cs typeface="Franklin Gothic Book"/>
                      </a:endParaRPr>
                    </a:p>
                    <a:p>
                      <a:pPr marL="83820" marR="458279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endParaRPr lang="ru-RU" sz="1050" dirty="0" smtClean="0">
                        <a:solidFill>
                          <a:srgbClr val="414142"/>
                        </a:solidFill>
                        <a:latin typeface="Arial"/>
                        <a:cs typeface="Arial"/>
                      </a:endParaRPr>
                    </a:p>
                    <a:p>
                      <a:pPr marL="83820" marR="458279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5.Выработка  решений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AutoNum type="arabicPeriod" startAt="5"/>
                        <a:tabLst>
                          <a:tab pos="227965" algn="l"/>
                        </a:tabLst>
                      </a:pP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Реали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з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а</a:t>
                      </a:r>
                      <a:r>
                        <a:rPr sz="1050" spc="-1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ц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ия</a:t>
                      </a:r>
                      <a:r>
                        <a:rPr sz="1050" spc="-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плана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50" dirty="0" err="1" smtClean="0">
                          <a:solidFill>
                            <a:srgbClr val="414142"/>
                          </a:solidFill>
                          <a:latin typeface="Franklin Gothic Book"/>
                          <a:cs typeface="Franklin Gothic Book"/>
                        </a:rPr>
                        <a:t>мероприятий</a:t>
                      </a:r>
                      <a:endParaRPr lang="ru-RU" sz="1050" dirty="0" smtClean="0">
                        <a:solidFill>
                          <a:srgbClr val="414142"/>
                        </a:solidFill>
                        <a:latin typeface="Franklin Gothic Book"/>
                        <a:cs typeface="Franklin Gothic Book"/>
                      </a:endParaRP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endParaRPr lang="ru-RU" sz="1050" dirty="0" smtClean="0">
                        <a:solidFill>
                          <a:srgbClr val="414142"/>
                        </a:solidFill>
                        <a:latin typeface="Franklin Gothic Book"/>
                        <a:cs typeface="Times New Roman"/>
                      </a:endParaRP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r>
                        <a:rPr lang="ru-RU" sz="1050" dirty="0" smtClean="0">
                          <a:solidFill>
                            <a:srgbClr val="414142"/>
                          </a:solidFill>
                          <a:latin typeface="Franklin Gothic Book"/>
                          <a:cs typeface="Times New Roman"/>
                        </a:rPr>
                        <a:t>6.</a:t>
                      </a:r>
                      <a:r>
                        <a:rPr lang="ru-RU" sz="1050" baseline="0" dirty="0" smtClean="0">
                          <a:solidFill>
                            <a:srgbClr val="414142"/>
                          </a:solidFill>
                          <a:latin typeface="Franklin Gothic Book"/>
                          <a:cs typeface="Times New Roman"/>
                        </a:rPr>
                        <a:t> Продукт проекта</a:t>
                      </a:r>
                    </a:p>
                    <a:p>
                      <a:pPr marL="83820" marR="4497705">
                        <a:lnSpc>
                          <a:spcPct val="90200"/>
                        </a:lnSpc>
                        <a:buClr>
                          <a:srgbClr val="414142"/>
                        </a:buClr>
                        <a:buFont typeface="Franklin Gothic Book"/>
                        <a:buNone/>
                        <a:tabLst>
                          <a:tab pos="227965" algn="l"/>
                        </a:tabLst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али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ац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1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ста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34160">
                        <a:lnSpc>
                          <a:spcPts val="760"/>
                        </a:lnSpc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кр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ыт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ts val="1180"/>
                        </a:lnSpc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R="2540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L="160655" marR="4508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1292860" algn="l"/>
                          <a:tab pos="2522855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дв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	</a:t>
                      </a:r>
                      <a:r>
                        <a:rPr sz="900" baseline="-1851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80	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Ан</a:t>
                      </a:r>
                      <a:r>
                        <a:rPr sz="1050" spc="-7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ке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spc="-7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baseline="-35714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1292860">
                        <a:lnSpc>
                          <a:spcPts val="455"/>
                        </a:lnSpc>
                        <a:tabLst>
                          <a:tab pos="2522855" algn="l"/>
                        </a:tabLst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70	</a:t>
                      </a:r>
                      <a:r>
                        <a:rPr sz="1050" spc="-7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50" spc="-7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spc="-15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50" baseline="3968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1050" baseline="3968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ts val="685"/>
                        </a:lnSpc>
                        <a:spcBef>
                          <a:spcPts val="36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ts val="1225"/>
                        </a:lnSpc>
                        <a:tabLst>
                          <a:tab pos="1200785" algn="l"/>
                          <a:tab pos="2632075" algn="l"/>
                        </a:tabLst>
                      </a:pPr>
                      <a:r>
                        <a:rPr sz="1575" b="1" baseline="529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6	</a:t>
                      </a: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50	</a:t>
                      </a:r>
                      <a:r>
                        <a:rPr sz="1575" b="1" baseline="529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75" baseline="5291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211454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marR="1695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6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450" dirty="0">
                        <a:latin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ts val="1215"/>
                        </a:lnSpc>
                        <a:tabLst>
                          <a:tab pos="2632075" algn="l"/>
                        </a:tabLst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5	3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R="17145" algn="ctr">
                        <a:lnSpc>
                          <a:spcPts val="795"/>
                        </a:lnSpc>
                        <a:tabLst>
                          <a:tab pos="2381250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Пл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	К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ар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45720" algn="ctr">
                        <a:lnSpc>
                          <a:spcPct val="100000"/>
                        </a:lnSpc>
                        <a:tabLst>
                          <a:tab pos="2426970" algn="l"/>
                        </a:tabLst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ме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й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48285" algn="r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Цель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L="901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50" b="1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 dirty="0"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ПА</a:t>
                      </a:r>
                      <a:r>
                        <a:rPr sz="700" spc="-1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 2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01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Ит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оговая</a:t>
                      </a:r>
                      <a:r>
                        <a:rPr sz="1050" spc="-4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ка</a:t>
                      </a:r>
                      <a:r>
                        <a:rPr sz="1050" spc="-3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прое</a:t>
                      </a:r>
                      <a:r>
                        <a:rPr sz="1050" spc="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050" spc="-5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50" dirty="0">
                          <a:solidFill>
                            <a:srgbClr val="414142"/>
                          </a:solidFill>
                          <a:latin typeface="Arial"/>
                          <a:cs typeface="Arial"/>
                        </a:rPr>
                        <a:t>а: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17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414142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2083687" y="1488216"/>
            <a:ext cx="435101" cy="4159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320" y="1476342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87" y="2424994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37" y="2456275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792" y="1967898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162" y="1970669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96" y="1945870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88" y="1953808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496" y="1464468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76341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397" y="3467679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87" y="3411375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638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768" y="5580365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320" y="2948839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14" y="2936049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73270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341" y="2448377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010" y="3428206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507" y="4319802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507" y="3884322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574" y="3428206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515" y="4384607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503" y="3937737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87" y="4365020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87" y="3897528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341" y="3884321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045" y="4338422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34" y="5580370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60" y="5580366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976" y="5580368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7" y="2941604"/>
            <a:ext cx="4572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" name="Заголовок 11"/>
          <p:cNvSpPr txBox="1">
            <a:spLocks/>
          </p:cNvSpPr>
          <p:nvPr/>
        </p:nvSpPr>
        <p:spPr>
          <a:xfrm>
            <a:off x="3026469" y="5675635"/>
            <a:ext cx="20723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174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900" dirty="0" smtClean="0"/>
              <a:t>Выполнено с незначительными замечаниями и</a:t>
            </a:r>
            <a:endParaRPr lang="ru-RU" sz="900" dirty="0"/>
          </a:p>
        </p:txBody>
      </p:sp>
      <p:sp>
        <p:nvSpPr>
          <p:cNvPr id="195" name="Заголовок 11"/>
          <p:cNvSpPr txBox="1">
            <a:spLocks/>
          </p:cNvSpPr>
          <p:nvPr/>
        </p:nvSpPr>
        <p:spPr>
          <a:xfrm>
            <a:off x="5275326" y="5698524"/>
            <a:ext cx="207232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174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900" dirty="0" smtClean="0"/>
              <a:t>Выполнено частично</a:t>
            </a:r>
            <a:endParaRPr lang="ru-RU" sz="900" dirty="0"/>
          </a:p>
        </p:txBody>
      </p:sp>
      <p:sp>
        <p:nvSpPr>
          <p:cNvPr id="198" name="Заголовок 11"/>
          <p:cNvSpPr txBox="1">
            <a:spLocks/>
          </p:cNvSpPr>
          <p:nvPr/>
        </p:nvSpPr>
        <p:spPr>
          <a:xfrm>
            <a:off x="7081149" y="5698524"/>
            <a:ext cx="207232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174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900" dirty="0" smtClean="0"/>
              <a:t>Не соответствует требованиям 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79270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Критерии </a:t>
            </a:r>
            <a:r>
              <a:rPr lang="ru-RU" sz="1600" b="1" spc="10" dirty="0" smtClean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20" dirty="0" smtClean="0">
                <a:solidFill>
                  <a:srgbClr val="003174"/>
                </a:solidFill>
                <a:latin typeface="Arial"/>
                <a:cs typeface="Arial"/>
              </a:rPr>
              <a:t>параметров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lang="ru-RU" sz="1600" b="1" spc="-10" dirty="0" smtClean="0">
              <a:solidFill>
                <a:srgbClr val="003174"/>
              </a:solidFill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136" y="1126943"/>
            <a:ext cx="7890303" cy="44319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u="sng" dirty="0" smtClean="0"/>
              <a:t>Паспорт  проекта: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0" dirty="0" smtClean="0"/>
              <a:t>Кем были поставлены цели проекта?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 Каковы причины/предпосылки для открытии данного проекта? (обоснование)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-Каким образом данный  проект влияет на вашего внутреннего/внешнего заказчика?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-Достижению каких целей учреждения способствует данный проект? Каким образом? </a:t>
            </a:r>
            <a:br>
              <a:rPr lang="ru-RU" sz="2400" b="0" dirty="0" smtClean="0"/>
            </a:br>
            <a:endParaRPr lang="ru-RU" sz="2400" b="0" dirty="0"/>
          </a:p>
        </p:txBody>
      </p:sp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3</a:t>
            </a:fld>
            <a:endParaRPr sz="1400" b="1"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Критерии </a:t>
            </a:r>
            <a:r>
              <a:rPr lang="ru-RU" sz="1600" b="1" spc="10" dirty="0" smtClean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20" dirty="0" smtClean="0">
                <a:solidFill>
                  <a:srgbClr val="003174"/>
                </a:solidFill>
                <a:latin typeface="Arial"/>
                <a:cs typeface="Arial"/>
              </a:rPr>
              <a:t>параметров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lang="ru-RU" sz="1600" b="1" spc="-10" dirty="0" smtClean="0">
              <a:solidFill>
                <a:srgbClr val="003174"/>
              </a:solidFill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136" y="1126943"/>
            <a:ext cx="8106328" cy="517064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u="sng" dirty="0" smtClean="0"/>
              <a:t>Сбор данных: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0" dirty="0" smtClean="0"/>
              <a:t>Каким образом вы определили потребности/проблемы внутреннего или внешнего заказчика, решить которые позволит данный проект 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 Каким образом проводился  сбор данных в текущем  состоянии? Какие инструменты использовались? ( картирование, диаграмма Спагетти, диаграмма </a:t>
            </a:r>
            <a:r>
              <a:rPr lang="ru-RU" sz="2400" b="0" dirty="0" err="1" smtClean="0"/>
              <a:t>Исикава</a:t>
            </a:r>
            <a:r>
              <a:rPr lang="ru-RU" sz="2400" b="0" dirty="0" smtClean="0"/>
              <a:t>, диаграмма </a:t>
            </a:r>
            <a:r>
              <a:rPr lang="ru-RU" sz="2400" b="0" dirty="0" err="1" smtClean="0"/>
              <a:t>Паретто</a:t>
            </a:r>
            <a:r>
              <a:rPr lang="ru-RU" sz="2400" b="0" dirty="0" smtClean="0"/>
              <a:t>, метод 5Почему,причинно-следственная диаграмма)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-Кем проводился сбор данных в текущем состоянии?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b="0" dirty="0"/>
          </a:p>
        </p:txBody>
      </p:sp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4</a:t>
            </a:fld>
            <a:endParaRPr sz="1400" b="1"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4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Критерии </a:t>
            </a:r>
            <a:r>
              <a:rPr lang="ru-RU" sz="1600" b="1" spc="10" dirty="0" smtClean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20" dirty="0" smtClean="0">
                <a:solidFill>
                  <a:srgbClr val="003174"/>
                </a:solidFill>
                <a:latin typeface="Arial"/>
                <a:cs typeface="Arial"/>
              </a:rPr>
              <a:t>параметров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lang="ru-RU" sz="1600" b="1" spc="-10" dirty="0" smtClean="0">
              <a:solidFill>
                <a:srgbClr val="003174"/>
              </a:solidFill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136" y="1126943"/>
            <a:ext cx="8106328" cy="44319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u="sng" dirty="0" smtClean="0"/>
              <a:t>Карта потока создания ценности текущего состояния: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0" dirty="0" smtClean="0"/>
              <a:t>Как проводились замеры?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 «Ярмарка ежей»: какие проблемы (ежи) обозначались в текущем состоянии? </a:t>
            </a:r>
            <a:r>
              <a:rPr lang="ru-RU" sz="2400" b="0" smtClean="0"/>
              <a:t>Как группировались?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-Как определялась первопричина проблем</a:t>
            </a:r>
            <a:r>
              <a:rPr lang="en-US" sz="2400" b="0" dirty="0" smtClean="0"/>
              <a:t>? </a:t>
            </a:r>
            <a:r>
              <a:rPr lang="ru-RU" sz="2400" b="0" dirty="0" smtClean="0"/>
              <a:t>Факторы риска?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b="0" dirty="0"/>
          </a:p>
        </p:txBody>
      </p:sp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5</a:t>
            </a:fld>
            <a:endParaRPr sz="1400" b="1"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4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Критерии </a:t>
            </a:r>
            <a:r>
              <a:rPr lang="ru-RU" sz="1600" b="1" spc="10" dirty="0" smtClean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20" dirty="0" smtClean="0">
                <a:solidFill>
                  <a:srgbClr val="003174"/>
                </a:solidFill>
                <a:latin typeface="Arial"/>
                <a:cs typeface="Arial"/>
              </a:rPr>
              <a:t>параметров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lang="ru-RU" sz="1600" b="1" spc="-10" dirty="0" smtClean="0">
              <a:solidFill>
                <a:srgbClr val="003174"/>
              </a:solidFill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136" y="1126943"/>
            <a:ext cx="8106328" cy="553997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u="sng" dirty="0" smtClean="0"/>
              <a:t>Карта потока создания ценности целевого состояния: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0" dirty="0" smtClean="0"/>
              <a:t>Как формировалась карта целевого состояния 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 Каким образом осуществлялся поиск решений и ликвидации  причин несоответствий текущего и целевого состояния?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-Соответствует ли карта целевого состояния цели проекта в целом 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-Уровень оригинальности решений по способам реализации проекта.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b="0" dirty="0"/>
          </a:p>
        </p:txBody>
      </p:sp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6</a:t>
            </a:fld>
            <a:endParaRPr sz="1400" b="1"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5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Критерии </a:t>
            </a:r>
            <a:r>
              <a:rPr lang="ru-RU" sz="1600" b="1" spc="10" dirty="0" smtClean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20" dirty="0" smtClean="0">
                <a:solidFill>
                  <a:srgbClr val="003174"/>
                </a:solidFill>
                <a:latin typeface="Arial"/>
                <a:cs typeface="Arial"/>
              </a:rPr>
              <a:t>параметров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lang="ru-RU" sz="1600" b="1" spc="-10" dirty="0" smtClean="0">
              <a:solidFill>
                <a:srgbClr val="003174"/>
              </a:solidFill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136" y="1126943"/>
            <a:ext cx="8106328" cy="590931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u="sng" dirty="0" smtClean="0"/>
              <a:t>Выработка решений 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0" dirty="0" smtClean="0"/>
              <a:t>Какие были приняты решения для устранения несоответствий?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 Каким образом подготовлен план мероприятий? (диаграмма </a:t>
            </a:r>
            <a:r>
              <a:rPr lang="ru-RU" sz="2400" b="0" dirty="0" err="1" smtClean="0"/>
              <a:t>Ганта</a:t>
            </a:r>
            <a:r>
              <a:rPr lang="ru-RU" sz="2400" b="0" dirty="0" smtClean="0"/>
              <a:t>, дорожная карта и т.д.)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-Каким образом планировались ресурсы для реализации проекта ?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</a:t>
            </a:r>
            <a:r>
              <a:rPr lang="ru-RU" sz="2400" b="0" dirty="0" err="1" smtClean="0"/>
              <a:t>Затратность</a:t>
            </a:r>
            <a:r>
              <a:rPr lang="ru-RU" sz="2400" b="0" dirty="0" smtClean="0"/>
              <a:t> проекта</a:t>
            </a:r>
            <a:br>
              <a:rPr lang="ru-RU" sz="2400" b="0" dirty="0" smtClean="0"/>
            </a:br>
            <a:r>
              <a:rPr lang="ru-RU" sz="2400" b="0" dirty="0" smtClean="0"/>
              <a:t>- Какие инструменты или методы использовались для достижения целевого состояния? (ТРМ, </a:t>
            </a:r>
            <a:r>
              <a:rPr lang="ru-RU" sz="2400" b="0" dirty="0" err="1" smtClean="0"/>
              <a:t>Канбан</a:t>
            </a:r>
            <a:r>
              <a:rPr lang="ru-RU" sz="2400" b="0" dirty="0" smtClean="0"/>
              <a:t>, 5с, </a:t>
            </a:r>
            <a:r>
              <a:rPr lang="en-US" sz="2400" b="0" dirty="0" smtClean="0"/>
              <a:t>SMED </a:t>
            </a:r>
            <a:r>
              <a:rPr lang="ru-RU" sz="2400" b="0" dirty="0" smtClean="0"/>
              <a:t>и </a:t>
            </a:r>
            <a:r>
              <a:rPr lang="ru-RU" sz="2400" b="0" dirty="0" err="1" smtClean="0"/>
              <a:t>др</a:t>
            </a:r>
            <a:r>
              <a:rPr lang="ru-RU" sz="2400" b="0" dirty="0" smtClean="0"/>
              <a:t>)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b="0" dirty="0"/>
          </a:p>
        </p:txBody>
      </p:sp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7</a:t>
            </a:fld>
            <a:endParaRPr sz="1400" b="1"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27" y="116674"/>
            <a:ext cx="925220" cy="72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9620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620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9620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1239" y="205621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1239" y="2644863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01239" y="3111842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1239" y="3680168"/>
            <a:ext cx="163830" cy="142875"/>
          </a:xfrm>
          <a:custGeom>
            <a:avLst/>
            <a:gdLst/>
            <a:ahLst/>
            <a:cxnLst/>
            <a:rect l="l" t="t" r="r" b="b"/>
            <a:pathLst>
              <a:path w="163830" h="142875">
                <a:moveTo>
                  <a:pt x="0" y="142786"/>
                </a:moveTo>
                <a:lnTo>
                  <a:pt x="163233" y="142786"/>
                </a:lnTo>
                <a:lnTo>
                  <a:pt x="163233" y="0"/>
                </a:lnTo>
                <a:lnTo>
                  <a:pt x="0" y="0"/>
                </a:lnTo>
                <a:lnTo>
                  <a:pt x="0" y="142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01279" y="170225"/>
            <a:ext cx="650938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marR="5080" indent="-909955" algn="ctr"/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Критерии </a:t>
            </a:r>
            <a:r>
              <a:rPr lang="ru-RU" sz="1600" b="1" spc="10" dirty="0" smtClean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5" dirty="0">
                <a:solidFill>
                  <a:srgbClr val="003174"/>
                </a:solidFill>
                <a:latin typeface="Arial"/>
                <a:cs typeface="Arial"/>
              </a:rPr>
              <a:t>оверяемых</a:t>
            </a:r>
            <a:r>
              <a:rPr lang="ru-RU" sz="1600" b="1" spc="20" dirty="0">
                <a:solidFill>
                  <a:srgbClr val="003174"/>
                </a:solidFill>
                <a:latin typeface="Arial"/>
                <a:cs typeface="Arial"/>
              </a:rPr>
              <a:t> </a:t>
            </a:r>
            <a:r>
              <a:rPr lang="ru-RU" sz="1600" b="1" spc="20" dirty="0" smtClean="0">
                <a:solidFill>
                  <a:srgbClr val="003174"/>
                </a:solidFill>
                <a:latin typeface="Arial"/>
                <a:cs typeface="Arial"/>
              </a:rPr>
              <a:t>параметров 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п</a:t>
            </a:r>
            <a:r>
              <a:rPr lang="ru-RU" sz="1600" b="1" spc="-20" dirty="0" smtClean="0">
                <a:solidFill>
                  <a:srgbClr val="003174"/>
                </a:solidFill>
                <a:latin typeface="Arial"/>
                <a:cs typeface="Arial"/>
              </a:rPr>
              <a:t>р</a:t>
            </a:r>
            <a:r>
              <a:rPr lang="ru-RU" sz="1600" b="1" spc="-10" dirty="0" smtClean="0">
                <a:solidFill>
                  <a:srgbClr val="003174"/>
                </a:solidFill>
                <a:latin typeface="Arial"/>
                <a:cs typeface="Arial"/>
              </a:rPr>
              <a:t>оек</a:t>
            </a:r>
            <a:r>
              <a:rPr lang="ru-RU" sz="1600" b="1" spc="-25" dirty="0" smtClean="0">
                <a:solidFill>
                  <a:srgbClr val="003174"/>
                </a:solidFill>
                <a:latin typeface="Arial"/>
                <a:cs typeface="Arial"/>
              </a:rPr>
              <a:t>т</a:t>
            </a:r>
            <a:r>
              <a:rPr lang="ru-RU" sz="1600" b="1" spc="-10" dirty="0">
                <a:solidFill>
                  <a:srgbClr val="003174"/>
                </a:solidFill>
                <a:latin typeface="Arial"/>
                <a:cs typeface="Arial"/>
              </a:rPr>
              <a:t>а</a:t>
            </a:r>
            <a:endParaRPr lang="ru-RU" sz="1600" b="1" spc="-10" dirty="0" smtClean="0">
              <a:solidFill>
                <a:srgbClr val="003174"/>
              </a:solidFill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136" y="1126943"/>
            <a:ext cx="8106328" cy="553997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u="sng" dirty="0" smtClean="0"/>
              <a:t>Продукт проекта: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0" dirty="0" smtClean="0"/>
              <a:t>Достигнутые измеримые результаты проекта</a:t>
            </a:r>
            <a:br>
              <a:rPr lang="ru-RU" sz="2400" b="0" dirty="0" smtClean="0"/>
            </a:br>
            <a:r>
              <a:rPr lang="ru-RU" sz="2400" b="0" dirty="0" smtClean="0"/>
              <a:t>-Какие были определены показатели или ключевые индикаторы для контроля за ходом проекта?</a:t>
            </a:r>
            <a:br>
              <a:rPr lang="ru-RU" sz="2400" b="0" dirty="0" smtClean="0"/>
            </a:br>
            <a:r>
              <a:rPr lang="ru-RU" sz="2400" b="0" dirty="0" smtClean="0"/>
              <a:t>-Реальный продукт проекта (стандарт, СОК, алгоритм, визуализированная инструкция и др.)</a:t>
            </a:r>
            <a:br>
              <a:rPr lang="ru-RU" sz="2400" b="0" dirty="0" smtClean="0"/>
            </a:br>
            <a:r>
              <a:rPr lang="ru-RU" sz="2400" b="0" dirty="0" smtClean="0"/>
              <a:t>-Как результат реализации проекта  повлиял на внутренних/внешних заказчиков? </a:t>
            </a:r>
            <a:br>
              <a:rPr lang="ru-RU" sz="2400" b="0" dirty="0" smtClean="0"/>
            </a:br>
            <a:r>
              <a:rPr lang="ru-RU" sz="2400" b="0" dirty="0" smtClean="0"/>
              <a:t>-Какие эффекты (ожидаемые и неожиданные) достигнуты?</a:t>
            </a:r>
            <a:br>
              <a:rPr lang="ru-RU" sz="2400" b="0" dirty="0" smtClean="0"/>
            </a:br>
            <a:r>
              <a:rPr lang="ru-RU" sz="2400" b="0" dirty="0" smtClean="0"/>
              <a:t>- Соблюдение сроков реализации проектов</a:t>
            </a:r>
            <a:br>
              <a:rPr lang="ru-RU" sz="2400" b="0" dirty="0" smtClean="0"/>
            </a:br>
            <a:r>
              <a:rPr lang="ru-RU" sz="2400" b="0" dirty="0" smtClean="0"/>
              <a:t>-Социальная значимость проекта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b="0" dirty="0"/>
          </a:p>
        </p:txBody>
      </p:sp>
      <p:sp>
        <p:nvSpPr>
          <p:cNvPr id="273" name="object 8">
            <a:extLst>
              <a:ext uri="{FF2B5EF4-FFF2-40B4-BE49-F238E27FC236}">
                <a16:creationId xmlns:a16="http://schemas.microsoft.com/office/drawing/2014/main" xmlns="" id="{FEDA8AFD-207C-4AD7-88AC-CFEA7B5B2D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sz="1400" b="1" spc="-10" dirty="0">
                <a:solidFill>
                  <a:prstClr val="black"/>
                </a:solidFill>
              </a:rPr>
              <a:pPr marL="25400"/>
              <a:t>8</a:t>
            </a:fld>
            <a:endParaRPr sz="1400" b="1" spc="-1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0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17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117</Words>
  <Application>Microsoft Office PowerPoint</Application>
  <PresentationFormat>Экран (4:3)</PresentationFormat>
  <Paragraphs>124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Выполнено в соответствии с требованиями</vt:lpstr>
      <vt:lpstr>Паспорт  проекта: - Кем были поставлены цели проекта?  - Каковы причины/предпосылки для открытии данного проекта? (обоснование)  -Каким образом данный  проект влияет на вашего внутреннего/внешнего заказчика?  -Достижению каких целей учреждения способствует данный проект? Каким образом?  </vt:lpstr>
      <vt:lpstr>Сбор данных: - Каким образом вы определили потребности/проблемы внутреннего или внешнего заказчика, решить которые позволит данный проект ?  - Каким образом проводился  сбор данных в текущем  состоянии? Какие инструменты использовались? ( картирование, диаграмма Спагетти, диаграмма Исикава, диаграмма Паретто, метод 5Почему,причинно-следственная диаграмма)  -Кем проводился сбор данных в текущем состоянии?  </vt:lpstr>
      <vt:lpstr>Карта потока создания ценности текущего состояния: - Как проводились замеры?  - «Ярмарка ежей»: какие проблемы (ежи) обозначались в текущем состоянии? Как группировались?  -Как определялась первопричина проблем? Факторы риска?  </vt:lpstr>
      <vt:lpstr>Карта потока создания ценности целевого состояния: - Как формировалась карта целевого состояния ?  - Каким образом осуществлялся поиск решений и ликвидации  причин несоответствий текущего и целевого состояния?  -Соответствует ли карта целевого состояния цели проекта в целом ?  -Уровень оригинальности решений по способам реализации проекта.  </vt:lpstr>
      <vt:lpstr>Выработка решений : - Какие были приняты решения для устранения несоответствий?  - Каким образом подготовлен план мероприятий? (диаграмма Ганта, дорожная карта и т.д.)  -Каким образом планировались ресурсы для реализации проекта ?  -Затратность проекта - Какие инструменты или методы использовались для достижения целевого состояния? (ТРМ, Канбан, 5с, SMED и др)  </vt:lpstr>
      <vt:lpstr>Продукт проекта: - Достигнутые измеримые результаты проекта -Какие были определены показатели или ключевые индикаторы для контроля за ходом проекта? -Реальный продукт проекта (стандарт, СОК, алгоритм, визуализированная инструкция и др.) -Как результат реализации проекта  повлиял на внутренних/внешних заказчиков?  -Какие эффекты (ожидаемые и неожиданные) достигнуты? - Соблюдение сроков реализации проектов -Социальная значимость проекта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Директор</cp:lastModifiedBy>
  <cp:revision>10</cp:revision>
  <dcterms:created xsi:type="dcterms:W3CDTF">2020-01-18T04:23:08Z</dcterms:created>
  <dcterms:modified xsi:type="dcterms:W3CDTF">2020-01-23T08:22:43Z</dcterms:modified>
</cp:coreProperties>
</file>